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518" r:id="rId3"/>
    <p:sldId id="515" r:id="rId4"/>
    <p:sldId id="424" r:id="rId5"/>
    <p:sldId id="511" r:id="rId6"/>
    <p:sldId id="259" r:id="rId7"/>
    <p:sldId id="260" r:id="rId8"/>
    <p:sldId id="505" r:id="rId9"/>
    <p:sldId id="514" r:id="rId10"/>
    <p:sldId id="458" r:id="rId11"/>
    <p:sldId id="457" r:id="rId12"/>
    <p:sldId id="501" r:id="rId13"/>
    <p:sldId id="516" r:id="rId14"/>
    <p:sldId id="459" r:id="rId15"/>
    <p:sldId id="503" r:id="rId16"/>
    <p:sldId id="487" r:id="rId17"/>
    <p:sldId id="488" r:id="rId18"/>
    <p:sldId id="471" r:id="rId19"/>
    <p:sldId id="472" r:id="rId20"/>
    <p:sldId id="473" r:id="rId21"/>
    <p:sldId id="523" r:id="rId22"/>
    <p:sldId id="520" r:id="rId23"/>
    <p:sldId id="521" r:id="rId24"/>
    <p:sldId id="522" r:id="rId25"/>
    <p:sldId id="507" r:id="rId26"/>
    <p:sldId id="508" r:id="rId27"/>
    <p:sldId id="519" r:id="rId28"/>
    <p:sldId id="504" r:id="rId29"/>
    <p:sldId id="469" r:id="rId30"/>
    <p:sldId id="481" r:id="rId31"/>
    <p:sldId id="482" r:id="rId32"/>
    <p:sldId id="483" r:id="rId33"/>
    <p:sldId id="257" r:id="rId34"/>
    <p:sldId id="450" r:id="rId35"/>
    <p:sldId id="452" r:id="rId36"/>
    <p:sldId id="451" r:id="rId37"/>
    <p:sldId id="449" r:id="rId3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0"/>
    <p:restoredTop sz="94609"/>
  </p:normalViewPr>
  <p:slideViewPr>
    <p:cSldViewPr snapToGrid="0">
      <p:cViewPr varScale="1">
        <p:scale>
          <a:sx n="151" d="100"/>
          <a:sy n="151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A2FA28-7451-9A46-BCAF-114C4706AD71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067EC2D7-7770-8E49-A614-C63AECAFC501}">
      <dgm:prSet phldrT="[Text]"/>
      <dgm:spPr/>
      <dgm:t>
        <a:bodyPr/>
        <a:lstStyle/>
        <a:p>
          <a:pPr algn="ctr"/>
          <a:r>
            <a:rPr lang="en-GB" b="1" dirty="0"/>
            <a:t>2014</a:t>
          </a:r>
        </a:p>
        <a:p>
          <a:pPr algn="ctr"/>
          <a:r>
            <a:rPr lang="en-GB" dirty="0"/>
            <a:t> </a:t>
          </a:r>
        </a:p>
        <a:p>
          <a:pPr algn="ctr"/>
          <a:r>
            <a:rPr lang="en-GB" dirty="0"/>
            <a:t>Megaproject governance </a:t>
          </a:r>
        </a:p>
      </dgm:t>
    </dgm:pt>
    <dgm:pt modelId="{868C620A-0255-E64D-83E6-C7D7996CD9E1}" type="parTrans" cxnId="{8ACA1542-6573-4846-A93C-CAFEBCDBD1E9}">
      <dgm:prSet/>
      <dgm:spPr/>
      <dgm:t>
        <a:bodyPr/>
        <a:lstStyle/>
        <a:p>
          <a:pPr algn="ctr"/>
          <a:endParaRPr lang="en-GB"/>
        </a:p>
      </dgm:t>
    </dgm:pt>
    <dgm:pt modelId="{EC716F24-1496-EE45-A195-391CEA4EA68D}" type="sibTrans" cxnId="{8ACA1542-6573-4846-A93C-CAFEBCDBD1E9}">
      <dgm:prSet/>
      <dgm:spPr/>
      <dgm:t>
        <a:bodyPr/>
        <a:lstStyle/>
        <a:p>
          <a:pPr algn="ctr"/>
          <a:endParaRPr lang="en-GB"/>
        </a:p>
      </dgm:t>
    </dgm:pt>
    <dgm:pt modelId="{9FDA89E9-0CE6-834D-9C59-5ED345469536}">
      <dgm:prSet phldrT="[Text]"/>
      <dgm:spPr/>
      <dgm:t>
        <a:bodyPr/>
        <a:lstStyle/>
        <a:p>
          <a:pPr algn="ctr"/>
          <a:r>
            <a:rPr lang="en-GB" b="1" dirty="0"/>
            <a:t>2019</a:t>
          </a:r>
        </a:p>
        <a:p>
          <a:pPr algn="ctr"/>
          <a:endParaRPr lang="en-GB" dirty="0"/>
        </a:p>
        <a:p>
          <a:pPr algn="ctr"/>
          <a:r>
            <a:rPr lang="en-GB" dirty="0"/>
            <a:t>Urban development policies </a:t>
          </a:r>
        </a:p>
      </dgm:t>
    </dgm:pt>
    <dgm:pt modelId="{F684C9CD-4307-2F45-B743-3323865554AD}" type="parTrans" cxnId="{218E8B37-B786-4149-A745-423964E47849}">
      <dgm:prSet/>
      <dgm:spPr/>
      <dgm:t>
        <a:bodyPr/>
        <a:lstStyle/>
        <a:p>
          <a:pPr algn="ctr"/>
          <a:endParaRPr lang="en-GB"/>
        </a:p>
      </dgm:t>
    </dgm:pt>
    <dgm:pt modelId="{2F3B1DB4-1802-8545-9197-BA79C78F5A89}" type="sibTrans" cxnId="{218E8B37-B786-4149-A745-423964E47849}">
      <dgm:prSet/>
      <dgm:spPr/>
      <dgm:t>
        <a:bodyPr/>
        <a:lstStyle/>
        <a:p>
          <a:pPr algn="ctr"/>
          <a:endParaRPr lang="en-GB"/>
        </a:p>
      </dgm:t>
    </dgm:pt>
    <dgm:pt modelId="{300548D7-10F2-F242-85FA-338A173F97CD}">
      <dgm:prSet phldrT="[Text]"/>
      <dgm:spPr/>
      <dgm:t>
        <a:bodyPr/>
        <a:lstStyle/>
        <a:p>
          <a:pPr algn="ctr"/>
          <a:r>
            <a:rPr lang="en-GB" b="1" dirty="0"/>
            <a:t>2022 </a:t>
          </a:r>
        </a:p>
        <a:p>
          <a:pPr algn="ctr"/>
          <a:br>
            <a:rPr lang="en-GB" dirty="0"/>
          </a:br>
          <a:r>
            <a:rPr lang="en-GB" dirty="0"/>
            <a:t>Implementation of FOI laws in Belgium</a:t>
          </a:r>
        </a:p>
      </dgm:t>
    </dgm:pt>
    <dgm:pt modelId="{DB75B457-F87E-C747-AB71-06851A249D63}" type="parTrans" cxnId="{2E3E8982-E3CE-3F4E-9433-2110F0C1062A}">
      <dgm:prSet/>
      <dgm:spPr/>
      <dgm:t>
        <a:bodyPr/>
        <a:lstStyle/>
        <a:p>
          <a:pPr algn="ctr"/>
          <a:endParaRPr lang="en-GB"/>
        </a:p>
      </dgm:t>
    </dgm:pt>
    <dgm:pt modelId="{D956C84D-FDED-C146-9A2D-A1DDD94934E1}" type="sibTrans" cxnId="{2E3E8982-E3CE-3F4E-9433-2110F0C1062A}">
      <dgm:prSet/>
      <dgm:spPr/>
      <dgm:t>
        <a:bodyPr/>
        <a:lstStyle/>
        <a:p>
          <a:pPr algn="ctr"/>
          <a:endParaRPr lang="en-GB"/>
        </a:p>
      </dgm:t>
    </dgm:pt>
    <dgm:pt modelId="{B886D6FF-7B8C-DA45-920B-3719F23B161D}" type="pres">
      <dgm:prSet presAssocID="{39A2FA28-7451-9A46-BCAF-114C4706AD71}" presName="arrowDiagram" presStyleCnt="0">
        <dgm:presLayoutVars>
          <dgm:chMax val="5"/>
          <dgm:dir/>
          <dgm:resizeHandles val="exact"/>
        </dgm:presLayoutVars>
      </dgm:prSet>
      <dgm:spPr/>
    </dgm:pt>
    <dgm:pt modelId="{FA8E6EED-AEAF-2542-B9DD-E044A8BE59E8}" type="pres">
      <dgm:prSet presAssocID="{39A2FA28-7451-9A46-BCAF-114C4706AD71}" presName="arrow" presStyleLbl="bgShp" presStyleIdx="0" presStyleCnt="1"/>
      <dgm:spPr/>
    </dgm:pt>
    <dgm:pt modelId="{AFE8DBA6-01FF-6F4A-BBD6-0FB705AF4209}" type="pres">
      <dgm:prSet presAssocID="{39A2FA28-7451-9A46-BCAF-114C4706AD71}" presName="arrowDiagram3" presStyleCnt="0"/>
      <dgm:spPr/>
    </dgm:pt>
    <dgm:pt modelId="{12780CF4-438A-1D4B-8923-BC83903FCF7C}" type="pres">
      <dgm:prSet presAssocID="{067EC2D7-7770-8E49-A614-C63AECAFC501}" presName="bullet3a" presStyleLbl="node1" presStyleIdx="0" presStyleCnt="3"/>
      <dgm:spPr/>
    </dgm:pt>
    <dgm:pt modelId="{F0003F34-5EE1-1442-9CE7-8ADAAF2B9996}" type="pres">
      <dgm:prSet presAssocID="{067EC2D7-7770-8E49-A614-C63AECAFC501}" presName="textBox3a" presStyleLbl="revTx" presStyleIdx="0" presStyleCnt="3">
        <dgm:presLayoutVars>
          <dgm:bulletEnabled val="1"/>
        </dgm:presLayoutVars>
      </dgm:prSet>
      <dgm:spPr/>
    </dgm:pt>
    <dgm:pt modelId="{A4441ABE-F975-A54F-9163-373FBB246AF0}" type="pres">
      <dgm:prSet presAssocID="{9FDA89E9-0CE6-834D-9C59-5ED345469536}" presName="bullet3b" presStyleLbl="node1" presStyleIdx="1" presStyleCnt="3"/>
      <dgm:spPr/>
    </dgm:pt>
    <dgm:pt modelId="{63AFDD59-8FAF-3144-9639-280DA91B5EAC}" type="pres">
      <dgm:prSet presAssocID="{9FDA89E9-0CE6-834D-9C59-5ED345469536}" presName="textBox3b" presStyleLbl="revTx" presStyleIdx="1" presStyleCnt="3">
        <dgm:presLayoutVars>
          <dgm:bulletEnabled val="1"/>
        </dgm:presLayoutVars>
      </dgm:prSet>
      <dgm:spPr/>
    </dgm:pt>
    <dgm:pt modelId="{A0A15CD1-389E-D144-8B8D-8AC7ED482EE0}" type="pres">
      <dgm:prSet presAssocID="{300548D7-10F2-F242-85FA-338A173F97CD}" presName="bullet3c" presStyleLbl="node1" presStyleIdx="2" presStyleCnt="3"/>
      <dgm:spPr/>
    </dgm:pt>
    <dgm:pt modelId="{A50FF91F-D955-4844-9583-A6244E289D77}" type="pres">
      <dgm:prSet presAssocID="{300548D7-10F2-F242-85FA-338A173F97CD}" presName="textBox3c" presStyleLbl="revTx" presStyleIdx="2" presStyleCnt="3" custLinFactNeighborX="3052">
        <dgm:presLayoutVars>
          <dgm:bulletEnabled val="1"/>
        </dgm:presLayoutVars>
      </dgm:prSet>
      <dgm:spPr/>
    </dgm:pt>
  </dgm:ptLst>
  <dgm:cxnLst>
    <dgm:cxn modelId="{48917C17-8644-934D-882C-9E1A9ADA30A2}" type="presOf" srcId="{9FDA89E9-0CE6-834D-9C59-5ED345469536}" destId="{63AFDD59-8FAF-3144-9639-280DA91B5EAC}" srcOrd="0" destOrd="0" presId="urn:microsoft.com/office/officeart/2005/8/layout/arrow2"/>
    <dgm:cxn modelId="{218E8B37-B786-4149-A745-423964E47849}" srcId="{39A2FA28-7451-9A46-BCAF-114C4706AD71}" destId="{9FDA89E9-0CE6-834D-9C59-5ED345469536}" srcOrd="1" destOrd="0" parTransId="{F684C9CD-4307-2F45-B743-3323865554AD}" sibTransId="{2F3B1DB4-1802-8545-9197-BA79C78F5A89}"/>
    <dgm:cxn modelId="{1303F841-8EDF-7846-9ADC-E9AE26C6FD15}" type="presOf" srcId="{39A2FA28-7451-9A46-BCAF-114C4706AD71}" destId="{B886D6FF-7B8C-DA45-920B-3719F23B161D}" srcOrd="0" destOrd="0" presId="urn:microsoft.com/office/officeart/2005/8/layout/arrow2"/>
    <dgm:cxn modelId="{8ACA1542-6573-4846-A93C-CAFEBCDBD1E9}" srcId="{39A2FA28-7451-9A46-BCAF-114C4706AD71}" destId="{067EC2D7-7770-8E49-A614-C63AECAFC501}" srcOrd="0" destOrd="0" parTransId="{868C620A-0255-E64D-83E6-C7D7996CD9E1}" sibTransId="{EC716F24-1496-EE45-A195-391CEA4EA68D}"/>
    <dgm:cxn modelId="{2E3E8982-E3CE-3F4E-9433-2110F0C1062A}" srcId="{39A2FA28-7451-9A46-BCAF-114C4706AD71}" destId="{300548D7-10F2-F242-85FA-338A173F97CD}" srcOrd="2" destOrd="0" parTransId="{DB75B457-F87E-C747-AB71-06851A249D63}" sibTransId="{D956C84D-FDED-C146-9A2D-A1DDD94934E1}"/>
    <dgm:cxn modelId="{325B04A3-143F-E947-9BD9-99FF6416A45B}" type="presOf" srcId="{067EC2D7-7770-8E49-A614-C63AECAFC501}" destId="{F0003F34-5EE1-1442-9CE7-8ADAAF2B9996}" srcOrd="0" destOrd="0" presId="urn:microsoft.com/office/officeart/2005/8/layout/arrow2"/>
    <dgm:cxn modelId="{8D1AD2F9-44BB-EB46-89EB-127CEABBA4F2}" type="presOf" srcId="{300548D7-10F2-F242-85FA-338A173F97CD}" destId="{A50FF91F-D955-4844-9583-A6244E289D77}" srcOrd="0" destOrd="0" presId="urn:microsoft.com/office/officeart/2005/8/layout/arrow2"/>
    <dgm:cxn modelId="{5BACC78A-1072-7B41-A3B3-6B69F66ED182}" type="presParOf" srcId="{B886D6FF-7B8C-DA45-920B-3719F23B161D}" destId="{FA8E6EED-AEAF-2542-B9DD-E044A8BE59E8}" srcOrd="0" destOrd="0" presId="urn:microsoft.com/office/officeart/2005/8/layout/arrow2"/>
    <dgm:cxn modelId="{10D7C14E-36AC-4C43-B278-8B17EDDBF445}" type="presParOf" srcId="{B886D6FF-7B8C-DA45-920B-3719F23B161D}" destId="{AFE8DBA6-01FF-6F4A-BBD6-0FB705AF4209}" srcOrd="1" destOrd="0" presId="urn:microsoft.com/office/officeart/2005/8/layout/arrow2"/>
    <dgm:cxn modelId="{B80EA3BF-AADA-9D4F-BD0A-5405EDA08A7F}" type="presParOf" srcId="{AFE8DBA6-01FF-6F4A-BBD6-0FB705AF4209}" destId="{12780CF4-438A-1D4B-8923-BC83903FCF7C}" srcOrd="0" destOrd="0" presId="urn:microsoft.com/office/officeart/2005/8/layout/arrow2"/>
    <dgm:cxn modelId="{0EAB72B7-FC13-9D41-A8FA-E17F393BCDC2}" type="presParOf" srcId="{AFE8DBA6-01FF-6F4A-BBD6-0FB705AF4209}" destId="{F0003F34-5EE1-1442-9CE7-8ADAAF2B9996}" srcOrd="1" destOrd="0" presId="urn:microsoft.com/office/officeart/2005/8/layout/arrow2"/>
    <dgm:cxn modelId="{F73FA355-7EC3-6F40-9D4B-AEDE2A7E695A}" type="presParOf" srcId="{AFE8DBA6-01FF-6F4A-BBD6-0FB705AF4209}" destId="{A4441ABE-F975-A54F-9163-373FBB246AF0}" srcOrd="2" destOrd="0" presId="urn:microsoft.com/office/officeart/2005/8/layout/arrow2"/>
    <dgm:cxn modelId="{B447BA6D-E4B1-914C-86A5-9382AE6771E6}" type="presParOf" srcId="{AFE8DBA6-01FF-6F4A-BBD6-0FB705AF4209}" destId="{63AFDD59-8FAF-3144-9639-280DA91B5EAC}" srcOrd="3" destOrd="0" presId="urn:microsoft.com/office/officeart/2005/8/layout/arrow2"/>
    <dgm:cxn modelId="{E6E3E60F-24C3-8245-AD45-88CCEFD6E024}" type="presParOf" srcId="{AFE8DBA6-01FF-6F4A-BBD6-0FB705AF4209}" destId="{A0A15CD1-389E-D144-8B8D-8AC7ED482EE0}" srcOrd="4" destOrd="0" presId="urn:microsoft.com/office/officeart/2005/8/layout/arrow2"/>
    <dgm:cxn modelId="{4681977E-C513-A64F-A21B-7D910EFBBF08}" type="presParOf" srcId="{AFE8DBA6-01FF-6F4A-BBD6-0FB705AF4209}" destId="{A50FF91F-D955-4844-9583-A6244E289D7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E6EED-AEAF-2542-B9DD-E044A8BE59E8}">
      <dsp:nvSpPr>
        <dsp:cNvPr id="0" name=""/>
        <dsp:cNvSpPr/>
      </dsp:nvSpPr>
      <dsp:spPr>
        <a:xfrm>
          <a:off x="1648528" y="0"/>
          <a:ext cx="6746926" cy="421682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80CF4-438A-1D4B-8923-BC83903FCF7C}">
      <dsp:nvSpPr>
        <dsp:cNvPr id="0" name=""/>
        <dsp:cNvSpPr/>
      </dsp:nvSpPr>
      <dsp:spPr>
        <a:xfrm>
          <a:off x="2505387" y="2910455"/>
          <a:ext cx="175420" cy="175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03F34-5EE1-1442-9CE7-8ADAAF2B9996}">
      <dsp:nvSpPr>
        <dsp:cNvPr id="0" name=""/>
        <dsp:cNvSpPr/>
      </dsp:nvSpPr>
      <dsp:spPr>
        <a:xfrm>
          <a:off x="2593097" y="2998165"/>
          <a:ext cx="1572033" cy="1218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1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2014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Megaproject governance </a:t>
          </a:r>
        </a:p>
      </dsp:txBody>
      <dsp:txXfrm>
        <a:off x="2593097" y="2998165"/>
        <a:ext cx="1572033" cy="1218663"/>
      </dsp:txXfrm>
    </dsp:sp>
    <dsp:sp modelId="{A4441ABE-F975-A54F-9163-373FBB246AF0}">
      <dsp:nvSpPr>
        <dsp:cNvPr id="0" name=""/>
        <dsp:cNvSpPr/>
      </dsp:nvSpPr>
      <dsp:spPr>
        <a:xfrm>
          <a:off x="4053807" y="1764321"/>
          <a:ext cx="317105" cy="3171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FDD59-8FAF-3144-9639-280DA91B5EAC}">
      <dsp:nvSpPr>
        <dsp:cNvPr id="0" name=""/>
        <dsp:cNvSpPr/>
      </dsp:nvSpPr>
      <dsp:spPr>
        <a:xfrm>
          <a:off x="4212360" y="1922874"/>
          <a:ext cx="1619262" cy="2293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28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2019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Urban development policies </a:t>
          </a:r>
        </a:p>
      </dsp:txBody>
      <dsp:txXfrm>
        <a:off x="4212360" y="1922874"/>
        <a:ext cx="1619262" cy="2293954"/>
      </dsp:txXfrm>
    </dsp:sp>
    <dsp:sp modelId="{A0A15CD1-389E-D144-8B8D-8AC7ED482EE0}">
      <dsp:nvSpPr>
        <dsp:cNvPr id="0" name=""/>
        <dsp:cNvSpPr/>
      </dsp:nvSpPr>
      <dsp:spPr>
        <a:xfrm>
          <a:off x="5915959" y="1066857"/>
          <a:ext cx="438550" cy="4385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FF91F-D955-4844-9583-A6244E289D77}">
      <dsp:nvSpPr>
        <dsp:cNvPr id="0" name=""/>
        <dsp:cNvSpPr/>
      </dsp:nvSpPr>
      <dsp:spPr>
        <a:xfrm>
          <a:off x="6184654" y="1286132"/>
          <a:ext cx="1619262" cy="2930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379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2022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500" kern="1200" dirty="0"/>
          </a:br>
          <a:r>
            <a:rPr lang="en-GB" sz="1500" kern="1200" dirty="0"/>
            <a:t>Implementation of FOI laws in Belgium</a:t>
          </a:r>
        </a:p>
      </dsp:txBody>
      <dsp:txXfrm>
        <a:off x="6184654" y="1286132"/>
        <a:ext cx="1619262" cy="2930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5803-2A54-E14A-AA39-79D9C61F5BD6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0B515-4882-8747-9126-06643E396B9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154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0B515-4882-8747-9126-06643E396B9D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53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welfare economics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this model underpins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Fundamental Theorem of Welfare Economics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states that: 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perfect competition and complete information, markets lead to efficient outcomes.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 Smith (1776) – The Wealth of Nations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Léon Walras (1874) –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Éléments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d’économie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politique pure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Vilfredo Pareto (1896, 1906) –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BE" dirty="0"/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Lupia, A., &amp; McCubbins, M. D. (1998).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democratic dilemma: Can citizens learn what they need to know?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Cambridge University Press.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0B515-4882-8747-9126-06643E396B9D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68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Why do FOI laws, despite widespread formal adoption, fail in practice to deliver on their promise of transparency? 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0B515-4882-8747-9126-06643E396B9D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446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0B515-4882-8747-9126-06643E396B9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5542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3640C-541C-21CD-5BB9-055083BA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6036-6CF3-3F56-B0CA-CEF6FAFA5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A8F25-0AA5-A73D-503E-F2D125B8E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E7180-8757-5992-B3DE-2BA781BD9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0B515-4882-8747-9126-06643E396B9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761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88563-A0C7-6242-AD76-69746C938975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441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18F58-EE73-7C4B-9D08-CB9E4AD64C69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053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development challenges are wicked problems involving multiple actors with divergent interests and logics of action. Effective cooperation is only possible when information is shared adequately and transparently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0B515-4882-8747-9126-06643E396B9D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55623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084F-9300-CFDB-40BC-577FE66B2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5E7F9-4363-39C4-59A9-C1E69AFF7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E6362-C87A-44D0-C1E9-BEFAFCB8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D7D2-E447-30F8-B402-C4DCD196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AB2D-175C-1F6B-E948-456576B3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74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60F8-3960-C104-3521-FE65C4F6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DE2DB-7CBF-F3E2-0614-C4DD3187B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F1019-F59F-6EA1-0B5C-B3A61BBC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F3AC-8EE5-DC50-76E8-718874BF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DA081-BD7C-9FC6-9A41-72D9F9DA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5846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ABA19-F32E-D4A7-1E65-BD5E61858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444B8-A4A9-3363-F8EC-CEDF9B879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E864-5576-F1CD-A219-8BCF8EDD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1679C-F2CE-3853-4E34-F981A180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D060-C910-FC5E-B46F-8CBAE87B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272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6227-C447-06D2-E60C-83A6CB2B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6607-35C6-5D7E-E311-0EC423E20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1E2C-56A1-4A1D-D934-EDCE4CC0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93C24-22B8-E704-F64C-E22726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48FBD-B782-F735-09F5-BDD81C91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58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F0F5-7A11-79EC-02A6-45E7BD44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76A40-4939-A29A-0818-F9B8C2130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642E9-00B7-5689-CFA6-3DA8A6C8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523C-ECD3-F404-6767-5A09D17E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4B0B-6CE9-266C-0602-30FAF21B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9694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B1C8-AB85-0CD0-FB6A-34F12B0B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F9AF5-305C-4CBC-6D97-E90FECB64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BEBC-6B2C-3C93-E38A-1E39C70D4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D4B2E-83E4-101E-F7F8-51A6827E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7636F-C674-C58A-1E8E-78C8A1DB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A9FB4-C5FF-C66F-EE1D-FD0AC7A6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00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D422-5D06-9FD6-175C-87C634BE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BBEFD-4D28-CCC4-3EFD-9D379E6C2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3EF8C-1BC9-B8D7-23AB-2F70AC9FD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F4C6A-ABDB-2CAC-2298-D5941018F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BC225-85C7-6291-2BEC-118F88FE7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E8E4F-2639-1037-2471-A91E5F5C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AD5E0-DA2E-D47E-C79E-2C05C75F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DCCF8-8282-B405-23EC-E67F8072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622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AF57-EF27-A21D-832C-622668B8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48974-135D-D8DA-5EFD-B7A6C688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4E44C-7F72-6BC3-1A90-CC56840B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B2732-17E7-74FB-E8F3-A61EE964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65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7B9CD-DCD4-98A6-B501-F48CC842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C7724-5C02-6EA6-E593-B59ECEFB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375F5-E3B7-1943-C3E3-5D268BDD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002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BBEA-491A-445C-2484-18B7DA35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4804-4569-F89B-FF11-343565B0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BD124-BF5E-041E-60C3-2D4FCF569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5E5AC-DE19-8EC3-6E2B-4B5ADC44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E7246-0CAB-13A6-9CA9-A5A30C06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4247A-4746-B6E8-2135-0C32857C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907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AA53-E204-7CD9-70C3-B4D22C27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1A0C9-6980-ED96-0DC3-D2C4DE3F1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667BA-5C02-8568-49A9-A52B539EB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E7B1B-8BF7-3B8C-8938-4BDF52ADA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19A4A-5B91-6303-F135-5076A15C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E6934-BE4F-4DE2-82E0-8CAF39AF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040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64CE5-E68E-A749-DC04-D5AC7D70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D2AE-0300-57EF-51CD-C488711E7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0751F-63F6-92AB-5468-FB8C67483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8D3C6-6994-B34E-B215-7AE42A2E838E}" type="datetimeFigureOut">
              <a:rPr lang="en-BE" smtClean="0"/>
              <a:t>14/10/2025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497A6-EC87-CC10-559B-68707B0BC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92F19-86DD-44EE-A8B4-14D87AAF8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B66464-3858-334C-9DBA-9049DD27BBE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964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EE6DC79-77F7-7C60-31C2-A169CA26A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94" y="1889303"/>
            <a:ext cx="9522106" cy="2021681"/>
          </a:xfrm>
        </p:spPr>
        <p:txBody>
          <a:bodyPr>
            <a:normAutofit fontScale="92500" lnSpcReduction="20000"/>
          </a:bodyPr>
          <a:lstStyle/>
          <a:p>
            <a:r>
              <a:rPr lang="en-GB" sz="3200" i="1" dirty="0"/>
              <a:t>Fields Experiments in Policy Evaluation: The Case of Freedom of Information Laws in Belgium</a:t>
            </a:r>
          </a:p>
          <a:p>
            <a:endParaRPr lang="en-GB" sz="2800" b="1" dirty="0"/>
          </a:p>
          <a:p>
            <a:r>
              <a:rPr lang="en-GB" sz="2800" dirty="0"/>
              <a:t>TRANSACT </a:t>
            </a:r>
          </a:p>
          <a:p>
            <a:r>
              <a:rPr lang="en-GB" sz="2800" b="1" dirty="0"/>
              <a:t>(Tran</a:t>
            </a:r>
            <a:r>
              <a:rPr lang="en-GB" sz="2800" dirty="0"/>
              <a:t>sparency in </a:t>
            </a:r>
            <a:r>
              <a:rPr lang="en-GB" sz="2800" b="1" dirty="0"/>
              <a:t>Act</a:t>
            </a:r>
            <a:r>
              <a:rPr lang="en-GB" sz="2800" dirty="0"/>
              <a:t>ion)</a:t>
            </a:r>
            <a:endParaRPr lang="en-BE" sz="2800" i="1" dirty="0"/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D288430E-A3EF-5E08-B863-F12CB0686AC4}"/>
              </a:ext>
            </a:extLst>
          </p:cNvPr>
          <p:cNvSpPr txBox="1"/>
          <p:nvPr/>
        </p:nvSpPr>
        <p:spPr>
          <a:xfrm>
            <a:off x="2188852" y="4276902"/>
            <a:ext cx="7606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noProof="0" dirty="0"/>
              <a:t>Giovanni Esposito </a:t>
            </a:r>
          </a:p>
          <a:p>
            <a:pPr algn="ctr"/>
            <a:endParaRPr lang="en-IE" sz="2000" noProof="0" dirty="0"/>
          </a:p>
          <a:p>
            <a:pPr algn="ctr"/>
            <a:r>
              <a:rPr lang="en-IE" sz="2000" b="1" noProof="0" dirty="0"/>
              <a:t>Université libre de </a:t>
            </a:r>
            <a:r>
              <a:rPr lang="en-IE" sz="2000" b="1" noProof="0" dirty="0" err="1"/>
              <a:t>Bruxelles</a:t>
            </a:r>
            <a:endParaRPr lang="en-IE" sz="2000" noProof="0" dirty="0"/>
          </a:p>
          <a:p>
            <a:pPr algn="ctr"/>
            <a:endParaRPr lang="en-IE" sz="2000" noProof="0" dirty="0"/>
          </a:p>
          <a:p>
            <a:pPr algn="ctr"/>
            <a:r>
              <a:rPr lang="en-IE" sz="2000" noProof="0" dirty="0"/>
              <a:t>SISP Standing Group on Administrations and Public Policy</a:t>
            </a:r>
          </a:p>
          <a:p>
            <a:pPr algn="ctr"/>
            <a:r>
              <a:rPr lang="en-IE" sz="2000" noProof="0" dirty="0"/>
              <a:t>14/10/2025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0B8E8CCA-3843-7D6F-233C-E5467B3184D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32"/>
          <a:stretch/>
        </p:blipFill>
        <p:spPr bwMode="auto">
          <a:xfrm>
            <a:off x="378520" y="275881"/>
            <a:ext cx="3224898" cy="1247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339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3087-CD2F-6DAE-C004-6A60916B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20" y="-84051"/>
            <a:ext cx="10515600" cy="1325563"/>
          </a:xfrm>
        </p:spPr>
        <p:txBody>
          <a:bodyPr/>
          <a:lstStyle/>
          <a:p>
            <a:r>
              <a:rPr lang="en-BE" sz="4400" dirty="0"/>
              <a:t>Field expetiments and FOI implementation 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21BCAE-D317-1F7C-C75F-8D67B1D5E6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91301"/>
              </p:ext>
            </p:extLst>
          </p:nvPr>
        </p:nvGraphicFramePr>
        <p:xfrm>
          <a:off x="458922" y="1825579"/>
          <a:ext cx="5797498" cy="3981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083">
                  <a:extLst>
                    <a:ext uri="{9D8B030D-6E8A-4147-A177-3AD203B41FA5}">
                      <a16:colId xmlns:a16="http://schemas.microsoft.com/office/drawing/2014/main" val="3816841695"/>
                    </a:ext>
                  </a:extLst>
                </a:gridCol>
                <a:gridCol w="4344415">
                  <a:extLst>
                    <a:ext uri="{9D8B030D-6E8A-4147-A177-3AD203B41FA5}">
                      <a16:colId xmlns:a16="http://schemas.microsoft.com/office/drawing/2014/main" val="2636329051"/>
                    </a:ext>
                  </a:extLst>
                </a:gridCol>
              </a:tblGrid>
              <a:tr h="492936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6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noProof="0" dirty="0"/>
                        <a:t>KEY LITERATURE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092034"/>
                  </a:ext>
                </a:extLst>
              </a:tr>
              <a:tr h="769200">
                <a:tc row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noProof="0" dirty="0"/>
                        <a:t>Request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Tone of communication in request text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 </a:t>
                      </a:r>
                      <a:r>
                        <a:rPr lang="en-US" sz="16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Cuillier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2010; </a:t>
                      </a:r>
                      <a:r>
                        <a:rPr lang="en-US" sz="16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Trautendofer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al., 2024)</a:t>
                      </a:r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10601"/>
                  </a:ext>
                </a:extLst>
              </a:tr>
              <a:tr h="792528">
                <a:tc vMerge="1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noProof="0" dirty="0"/>
                        <a:t>Invoking right in request text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 Worthy et al. 2017, </a:t>
                      </a:r>
                      <a:r>
                        <a:rPr lang="en-US" sz="16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2018,  </a:t>
                      </a:r>
                      <a:r>
                        <a:rPr lang="en-US" sz="16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Grimmelikhuijsen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al. 2018)</a:t>
                      </a:r>
                      <a:r>
                        <a:rPr lang="en-US" sz="1600" noProof="0" dirty="0">
                          <a:effectLst/>
                        </a:rPr>
                        <a:t> </a:t>
                      </a:r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013937"/>
                  </a:ext>
                </a:extLst>
              </a:tr>
              <a:tr h="792528">
                <a:tc rowSpan="2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noProof="0" dirty="0"/>
                        <a:t>Requester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Requesters’ social status</a:t>
                      </a: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 Michener and Rodrigues, 2015)</a:t>
                      </a:r>
                      <a:r>
                        <a:rPr lang="en-US" sz="1600" noProof="0" dirty="0">
                          <a:effectLst/>
                        </a:rPr>
                        <a:t> </a:t>
                      </a:r>
                      <a:endParaRPr lang="en-US" sz="16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864039"/>
                  </a:ext>
                </a:extLst>
              </a:tr>
              <a:tr h="1027351">
                <a:tc vMerge="1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noProof="0" dirty="0"/>
                        <a:t>PA responsiveness to FOI requests varies across jurisdictional contexts</a:t>
                      </a:r>
                      <a:endParaRPr lang="en-US" sz="16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noProof="0" dirty="0"/>
                        <a:t>(e.g. </a:t>
                      </a:r>
                      <a:r>
                        <a:rPr lang="en-US" sz="1600" noProof="0" dirty="0" err="1"/>
                        <a:t>Cicatiello</a:t>
                      </a:r>
                      <a:r>
                        <a:rPr lang="en-US" sz="1600" noProof="0" dirty="0"/>
                        <a:t> et al. 2024,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Wagner 2021</a:t>
                      </a:r>
                      <a:r>
                        <a:rPr lang="en-US" sz="1600" noProof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74515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C4861E8-D15D-A811-7CCE-B978F87A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28" y="2268639"/>
            <a:ext cx="5364672" cy="33529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6D2CCF-1EA1-46EE-0DB5-B36939B7F529}"/>
              </a:ext>
            </a:extLst>
          </p:cNvPr>
          <p:cNvSpPr/>
          <p:nvPr/>
        </p:nvSpPr>
        <p:spPr>
          <a:xfrm>
            <a:off x="6655443" y="2558004"/>
            <a:ext cx="735957" cy="509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944955-E7E4-B42E-AABE-FB5AADDF7CE7}"/>
              </a:ext>
            </a:extLst>
          </p:cNvPr>
          <p:cNvSpPr/>
          <p:nvPr/>
        </p:nvSpPr>
        <p:spPr>
          <a:xfrm>
            <a:off x="7534815" y="2931288"/>
            <a:ext cx="705091" cy="509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734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505B-4B0E-F768-9B5B-AA99EAA4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68"/>
            <a:ext cx="10515600" cy="1325563"/>
          </a:xfrm>
        </p:spPr>
        <p:txBody>
          <a:bodyPr>
            <a:normAutofit/>
          </a:bodyPr>
          <a:lstStyle/>
          <a:p>
            <a:r>
              <a:rPr lang="en-BE" sz="4000" dirty="0"/>
              <a:t>Field experiments and FOI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7810A-9680-F1DA-E644-3350F9FC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9" y="1892971"/>
            <a:ext cx="3933036" cy="496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Existing field experiments: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United States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Brazil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England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the Netherlands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Slovakia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Mexico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Italy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China</a:t>
            </a:r>
          </a:p>
          <a:p>
            <a:pPr marL="0" indent="0">
              <a:buNone/>
            </a:pPr>
            <a:r>
              <a:rPr lang="en-GB" sz="2000" dirty="0"/>
              <a:t>TRANSACT: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 Belgium (2023)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 Switzerland (2025)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 Romania (2026)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 South Africa (2026)</a:t>
            </a:r>
            <a:endParaRPr lang="en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2C0E-E83B-76B1-30BC-0F10E4AD3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26" y="1844844"/>
            <a:ext cx="8117305" cy="42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B46A-CB97-9B4C-E157-75D48EC6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x-none" sz="5400"/>
              <a:t>FOI laws in Belgium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DE49-BE3E-87A9-C590-CE0D96CA6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/>
              <a:t>Adopted in 1994</a:t>
            </a:r>
          </a:p>
          <a:p>
            <a:r>
              <a:rPr lang="x-none" sz="1700"/>
              <a:t>Belgian constitution (art. 32)</a:t>
            </a:r>
          </a:p>
          <a:p>
            <a:r>
              <a:rPr lang="x-none" sz="1700"/>
              <a:t>Regional laws transpose contitutional art. 32</a:t>
            </a:r>
          </a:p>
          <a:p>
            <a:pPr lvl="1">
              <a:buFont typeface="Wingdings" pitchFamily="2" charset="2"/>
              <a:buChar char="Ø"/>
            </a:pPr>
            <a:r>
              <a:rPr lang="x-none" sz="1700"/>
              <a:t> Individuals can submit written requests (including via e-mail) for documents held by PA</a:t>
            </a:r>
          </a:p>
          <a:p>
            <a:pPr lvl="1">
              <a:buFont typeface="Wingdings" pitchFamily="2" charset="2"/>
              <a:buChar char="Ø"/>
            </a:pPr>
            <a:r>
              <a:rPr lang="x-none" sz="1700"/>
              <a:t> No need to demostrate a specifc interest</a:t>
            </a:r>
          </a:p>
          <a:p>
            <a:pPr lvl="1">
              <a:buFont typeface="Wingdings" pitchFamily="2" charset="2"/>
              <a:buChar char="Ø"/>
            </a:pPr>
            <a:r>
              <a:rPr lang="x-none" sz="1700"/>
              <a:t> PA response w</a:t>
            </a:r>
            <a:r>
              <a:rPr lang="en-GB" sz="1700"/>
              <a:t>i</a:t>
            </a:r>
            <a:r>
              <a:rPr lang="x-none" sz="1700"/>
              <a:t>thin maximum 45 days </a:t>
            </a:r>
          </a:p>
        </p:txBody>
      </p:sp>
      <p:pic>
        <p:nvPicPr>
          <p:cNvPr id="1026" name="Picture 2" descr="Flag of Belgium - Wikipedia">
            <a:extLst>
              <a:ext uri="{FF2B5EF4-FFF2-40B4-BE49-F238E27FC236}">
                <a16:creationId xmlns:a16="http://schemas.microsoft.com/office/drawing/2014/main" id="{71DAA5B2-2741-374D-3F4B-DAAD251CA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r="-3" b="-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1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32D37-5262-3F14-4685-619B618C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BE"/>
              <a:t>A citizen science project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1027F-0602-C07E-8D05-011BBC7DD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Citizen science and collaboration with civil society </a:t>
            </a:r>
            <a:r>
              <a:rPr lang="en-GB" sz="2000" dirty="0"/>
              <a:t>(Göbel et al., 2021)</a:t>
            </a:r>
          </a:p>
          <a:p>
            <a:pPr marL="0" indent="0">
              <a:buNone/>
            </a:pPr>
            <a:endParaRPr lang="en-GB" sz="2000" b="1" dirty="0"/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Leverages local knowledge to ensure contextual relevance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Prevents deception 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Co-designs, collects, and interprets data jointly with researchers</a:t>
            </a:r>
          </a:p>
          <a:p>
            <a:pPr lvl="1">
              <a:buFont typeface="Wingdings" pitchFamily="2" charset="2"/>
              <a:buChar char="Ø"/>
            </a:pPr>
            <a:r>
              <a:rPr lang="en-GB" sz="2000" dirty="0"/>
              <a:t>Enhances impact, as research findings feed directly into advocacy work and policy dialogue</a:t>
            </a:r>
          </a:p>
          <a:p>
            <a:endParaRPr lang="en-BE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A432D-7812-44D8-860E-B0BB95B3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3101078"/>
            <a:ext cx="4788505" cy="192358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6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D8A2-39C4-7712-BE6F-68D6D48A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715"/>
            <a:ext cx="10515600" cy="1325563"/>
          </a:xfrm>
        </p:spPr>
        <p:txBody>
          <a:bodyPr>
            <a:normAutofit/>
          </a:bodyPr>
          <a:lstStyle/>
          <a:p>
            <a:r>
              <a:rPr lang="en-BE" sz="3600" dirty="0"/>
              <a:t>Evaluation questions and field experiment in Belgium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695EE-5977-62B6-0DE5-E5D11B83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4" y="4299809"/>
            <a:ext cx="2754711" cy="2231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F6924-3330-04CE-119B-46209C4C70AC}"/>
              </a:ext>
            </a:extLst>
          </p:cNvPr>
          <p:cNvSpPr txBox="1"/>
          <p:nvPr/>
        </p:nvSpPr>
        <p:spPr>
          <a:xfrm>
            <a:off x="5987717" y="6020381"/>
            <a:ext cx="108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748"/>
                </a:solidFill>
                <a:latin typeface="Arial" charset="0"/>
                <a:cs typeface="Arial" charset="0"/>
              </a:rPr>
              <a:t>(n= 581) 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84497-08BA-C18A-722F-E0F9624D6910}"/>
              </a:ext>
            </a:extLst>
          </p:cNvPr>
          <p:cNvSpPr txBox="1"/>
          <p:nvPr/>
        </p:nvSpPr>
        <p:spPr>
          <a:xfrm>
            <a:off x="8718258" y="5230895"/>
            <a:ext cx="339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b="1" dirty="0"/>
              <a:t>Municipal administrations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ED6F3-4193-C50A-4946-1800EA877C66}"/>
              </a:ext>
            </a:extLst>
          </p:cNvPr>
          <p:cNvSpPr txBox="1"/>
          <p:nvPr/>
        </p:nvSpPr>
        <p:spPr>
          <a:xfrm>
            <a:off x="7312865" y="1557530"/>
            <a:ext cx="324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Different requesters’ profiles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1695A2-F772-FDBC-590D-EA20A115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97" y="2134881"/>
            <a:ext cx="4254500" cy="69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A94B63-8946-AF48-F6D1-55FA12D7BE6E}"/>
              </a:ext>
            </a:extLst>
          </p:cNvPr>
          <p:cNvSpPr txBox="1"/>
          <p:nvPr/>
        </p:nvSpPr>
        <p:spPr>
          <a:xfrm>
            <a:off x="6769019" y="2902074"/>
            <a:ext cx="115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Common</a:t>
            </a:r>
          </a:p>
          <a:p>
            <a:pPr algn="ctr"/>
            <a:r>
              <a:rPr lang="en-BE" dirty="0"/>
              <a:t>citizen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F7FD8-4751-7F22-8A19-1DBEB55E6E78}"/>
              </a:ext>
            </a:extLst>
          </p:cNvPr>
          <p:cNvSpPr txBox="1"/>
          <p:nvPr/>
        </p:nvSpPr>
        <p:spPr>
          <a:xfrm>
            <a:off x="8291245" y="2902075"/>
            <a:ext cx="128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University</a:t>
            </a:r>
          </a:p>
          <a:p>
            <a:pPr algn="ctr"/>
            <a:r>
              <a:rPr lang="en-GB" dirty="0"/>
              <a:t>P</a:t>
            </a:r>
            <a:r>
              <a:rPr lang="en-BE" dirty="0"/>
              <a:t>rof.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63CF1-3B23-E2CB-5F62-65B1029B5B89}"/>
              </a:ext>
            </a:extLst>
          </p:cNvPr>
          <p:cNvSpPr txBox="1"/>
          <p:nvPr/>
        </p:nvSpPr>
        <p:spPr>
          <a:xfrm>
            <a:off x="9901703" y="2902073"/>
            <a:ext cx="115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dirty="0"/>
              <a:t>CSO</a:t>
            </a:r>
          </a:p>
          <a:p>
            <a:pPr algn="ctr"/>
            <a:r>
              <a:rPr lang="en-BE" dirty="0"/>
              <a:t>member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52650-45B5-80D0-2C37-1B03608C6536}"/>
              </a:ext>
            </a:extLst>
          </p:cNvPr>
          <p:cNvSpPr txBox="1"/>
          <p:nvPr/>
        </p:nvSpPr>
        <p:spPr>
          <a:xfrm>
            <a:off x="190855" y="1461278"/>
            <a:ext cx="56068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4E4748"/>
                </a:solidFill>
                <a:latin typeface="Arial" charset="0"/>
                <a:cs typeface="Arial" charset="0"/>
              </a:rPr>
              <a:t>Evaluation questions: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4E4748"/>
                </a:solidFill>
                <a:latin typeface="Arial" charset="0"/>
                <a:cs typeface="Arial" charset="0"/>
              </a:rPr>
              <a:t>Do Belgian municipalities respond to FOI requests and provide requested information?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4E4748"/>
                </a:solidFill>
                <a:latin typeface="Arial" charset="0"/>
                <a:cs typeface="Arial" charset="0"/>
              </a:rPr>
              <a:t>Do they discriminate among requesters?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5EB283-3005-23F3-1DC4-AEF5A9876D5F}"/>
              </a:ext>
            </a:extLst>
          </p:cNvPr>
          <p:cNvCxnSpPr>
            <a:cxnSpLocks/>
          </p:cNvCxnSpPr>
          <p:nvPr/>
        </p:nvCxnSpPr>
        <p:spPr>
          <a:xfrm>
            <a:off x="5797698" y="1461278"/>
            <a:ext cx="0" cy="5070036"/>
          </a:xfrm>
          <a:prstGeom prst="line">
            <a:avLst/>
          </a:prstGeom>
          <a:ln w="28575"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22B71D-A380-6738-DF90-A523A2EAD991}"/>
              </a:ext>
            </a:extLst>
          </p:cNvPr>
          <p:cNvCxnSpPr>
            <a:cxnSpLocks/>
          </p:cNvCxnSpPr>
          <p:nvPr/>
        </p:nvCxnSpPr>
        <p:spPr>
          <a:xfrm flipH="1">
            <a:off x="5801709" y="3892388"/>
            <a:ext cx="6101533" cy="0"/>
          </a:xfrm>
          <a:prstGeom prst="line">
            <a:avLst/>
          </a:prstGeom>
          <a:ln w="28575"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A3678F-9498-2F15-97F1-E98A80DDB0EB}"/>
              </a:ext>
            </a:extLst>
          </p:cNvPr>
          <p:cNvSpPr txBox="1"/>
          <p:nvPr/>
        </p:nvSpPr>
        <p:spPr>
          <a:xfrm>
            <a:off x="308708" y="4296832"/>
            <a:ext cx="5147934" cy="190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BE"/>
            </a:defPPr>
            <a:lvl1pPr>
              <a:spcAft>
                <a:spcPts val="600"/>
              </a:spcAft>
              <a:defRPr sz="2000" b="1">
                <a:solidFill>
                  <a:srgbClr val="4E4748"/>
                </a:solidFill>
                <a:latin typeface="Arial" charset="0"/>
                <a:cs typeface="Arial" charset="0"/>
              </a:defRPr>
            </a:lvl1pPr>
          </a:lstStyle>
          <a:p>
            <a:r>
              <a:rPr lang="en-GB" sz="1800" dirty="0"/>
              <a:t>Experimental objectives: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how municipalities react to different types of requesters — ordinary citizens, academics, and CSO member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0" dirty="0"/>
              <a:t>to test whether explicitly mentioning FOI law strengthens or alters these effects </a:t>
            </a:r>
          </a:p>
        </p:txBody>
      </p:sp>
    </p:spTree>
    <p:extLst>
      <p:ext uri="{BB962C8B-B14F-4D97-AF65-F5344CB8AC3E}">
        <p14:creationId xmlns:p14="http://schemas.microsoft.com/office/powerpoint/2010/main" val="26215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30CE-F2E8-D808-2475-8A0D311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08"/>
            <a:ext cx="10515600" cy="1325563"/>
          </a:xfrm>
        </p:spPr>
        <p:txBody>
          <a:bodyPr/>
          <a:lstStyle/>
          <a:p>
            <a:r>
              <a:rPr lang="en-BE" dirty="0"/>
              <a:t>Experimental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8CA4-EA52-7DED-7F58-7075F9002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378857"/>
            <a:ext cx="11148786" cy="5220835"/>
          </a:xfrm>
        </p:spPr>
        <p:txBody>
          <a:bodyPr>
            <a:normAutofit lnSpcReduction="10000"/>
          </a:bodyPr>
          <a:lstStyle/>
          <a:p>
            <a:r>
              <a:rPr lang="en-GB" b="1" noProof="0" dirty="0"/>
              <a:t>Experimental groups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i="1" noProof="0" dirty="0"/>
              <a:t>Control group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GB" noProof="0" dirty="0"/>
              <a:t>Common Citizen (baseline, no FOI mention)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i="1" noProof="0" dirty="0"/>
              <a:t>Treatment groups</a:t>
            </a:r>
          </a:p>
          <a:p>
            <a:pPr marL="1371600" lvl="2" indent="-457200">
              <a:buFont typeface="+mj-lt"/>
              <a:buAutoNum type="alphaLcParenR" startAt="2"/>
            </a:pPr>
            <a:r>
              <a:rPr lang="en-GB" noProof="0" dirty="0"/>
              <a:t>Citizen + FOI mention → effect of invoking rights</a:t>
            </a:r>
          </a:p>
          <a:p>
            <a:pPr marL="1371600" lvl="2" indent="-457200">
              <a:buFont typeface="+mj-lt"/>
              <a:buAutoNum type="alphaLcParenR" startAt="2"/>
            </a:pPr>
            <a:r>
              <a:rPr lang="en-GB" noProof="0" dirty="0"/>
              <a:t>Professor → effect of status</a:t>
            </a:r>
          </a:p>
          <a:p>
            <a:pPr marL="1371600" lvl="2" indent="-457200">
              <a:buFont typeface="+mj-lt"/>
              <a:buAutoNum type="alphaLcParenR" startAt="2"/>
            </a:pPr>
            <a:r>
              <a:rPr lang="en-GB" noProof="0" dirty="0"/>
              <a:t>Professor + FOI mention → combined effect</a:t>
            </a:r>
          </a:p>
          <a:p>
            <a:pPr marL="1371600" lvl="2" indent="-457200">
              <a:buFont typeface="+mj-lt"/>
              <a:buAutoNum type="alphaLcParenR" startAt="2"/>
            </a:pPr>
            <a:r>
              <a:rPr lang="en-GB" noProof="0" dirty="0"/>
              <a:t>Advocacy Organization (</a:t>
            </a:r>
            <a:r>
              <a:rPr lang="en-GB" noProof="0" dirty="0" err="1"/>
              <a:t>Transparencia.be</a:t>
            </a:r>
            <a:r>
              <a:rPr lang="en-GB" noProof="0" dirty="0"/>
              <a:t>) → civil society profile</a:t>
            </a:r>
          </a:p>
          <a:p>
            <a:endParaRPr lang="en-GB" b="1" dirty="0"/>
          </a:p>
          <a:p>
            <a:r>
              <a:rPr lang="en-GB" b="1" dirty="0"/>
              <a:t>Randomisation</a:t>
            </a:r>
          </a:p>
          <a:p>
            <a:pPr lvl="1">
              <a:buFont typeface="Wingdings" pitchFamily="2" charset="2"/>
              <a:buChar char="Ø"/>
            </a:pPr>
            <a:r>
              <a:rPr lang="en-GB" noProof="0" dirty="0"/>
              <a:t>Municipalities randomly assigned to five treatment groups</a:t>
            </a:r>
          </a:p>
          <a:p>
            <a:pPr lvl="1">
              <a:buFont typeface="Wingdings" pitchFamily="2" charset="2"/>
              <a:buChar char="Ø"/>
            </a:pPr>
            <a:r>
              <a:rPr lang="en-GB" noProof="0" dirty="0"/>
              <a:t>Stratified randomization based on:</a:t>
            </a:r>
          </a:p>
          <a:p>
            <a:pPr lvl="2">
              <a:buFont typeface="Wingdings" pitchFamily="2" charset="2"/>
              <a:buChar char="§"/>
            </a:pPr>
            <a:r>
              <a:rPr lang="en-GB" noProof="0" dirty="0"/>
              <a:t>Region: Flanders, Wallonia, Brussels-Capital (captures linguistic, cultural &amp; institutional differences)</a:t>
            </a:r>
          </a:p>
          <a:p>
            <a:pPr lvl="2">
              <a:buFont typeface="Wingdings" pitchFamily="2" charset="2"/>
              <a:buChar char="§"/>
            </a:pPr>
            <a:r>
              <a:rPr lang="en-GB" noProof="0" dirty="0"/>
              <a:t>Size: &lt;12,000 • 12,000–50,000 • &gt;50,000 (proxy for administrative capacity)</a:t>
            </a:r>
          </a:p>
          <a:p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F5828-0CA9-31C8-6CEF-1AC5E12B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4270"/>
            <a:ext cx="5652682" cy="1469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4703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019C-E30C-B163-DEEA-56248E0D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Document for FOI request</a:t>
            </a:r>
          </a:p>
        </p:txBody>
      </p:sp>
      <p:pic>
        <p:nvPicPr>
          <p:cNvPr id="5122" name="Picture 2" descr="sottoscrizione documenti icona, schema stile 15646265 Arte ...">
            <a:extLst>
              <a:ext uri="{FF2B5EF4-FFF2-40B4-BE49-F238E27FC236}">
                <a16:creationId xmlns:a16="http://schemas.microsoft.com/office/drawing/2014/main" id="{23F1C997-EB33-59D5-E37E-7324AED5F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90" y="1942064"/>
            <a:ext cx="2530642" cy="253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1F0EEB-7512-825A-18C4-8F61E2538F5D}"/>
              </a:ext>
            </a:extLst>
          </p:cNvPr>
          <p:cNvSpPr txBox="1"/>
          <p:nvPr/>
        </p:nvSpPr>
        <p:spPr>
          <a:xfrm>
            <a:off x="336886" y="4717281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La note explicative des points de </a:t>
            </a:r>
            <a:r>
              <a:rPr lang="en-GB" sz="2000" i="1" dirty="0" err="1"/>
              <a:t>l’ordre</a:t>
            </a:r>
            <a:r>
              <a:rPr lang="en-GB" sz="2000" i="1" dirty="0"/>
              <a:t> du jour du dernier conseil communal et des annexes </a:t>
            </a:r>
          </a:p>
          <a:p>
            <a:pPr algn="ctr"/>
            <a:endParaRPr lang="en-BE" sz="2000" dirty="0"/>
          </a:p>
          <a:p>
            <a:pPr algn="ctr"/>
            <a:r>
              <a:rPr lang="en-GB" sz="2000" dirty="0"/>
              <a:t>(t</a:t>
            </a:r>
            <a:r>
              <a:rPr lang="en-BE" sz="2000" dirty="0"/>
              <a:t>r. “Agenda of the last municipal council meeting with its annexes”)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44643-2D8B-E6D8-022D-A694EE8466D2}"/>
              </a:ext>
            </a:extLst>
          </p:cNvPr>
          <p:cNvSpPr txBox="1"/>
          <p:nvPr/>
        </p:nvSpPr>
        <p:spPr>
          <a:xfrm>
            <a:off x="4829130" y="2135927"/>
            <a:ext cx="7362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/>
              <a:t>Transparencia.be :</a:t>
            </a:r>
          </a:p>
          <a:p>
            <a:endParaRPr lang="en-B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Standard document available in all Belgian municipalities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BE" sz="2400" dirty="0"/>
              <a:t>Enhance democratic processes and hold the council meeting accountable to citizens </a:t>
            </a:r>
          </a:p>
        </p:txBody>
      </p:sp>
    </p:spTree>
    <p:extLst>
      <p:ext uri="{BB962C8B-B14F-4D97-AF65-F5344CB8AC3E}">
        <p14:creationId xmlns:p14="http://schemas.microsoft.com/office/powerpoint/2010/main" val="640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D71C9-2B44-A0AE-8519-55A257AB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BE" sz="3400" dirty="0"/>
              <a:t>E-mail writing, sending and coding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07B6-EB91-B6DC-820D-DE995EF6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BE" sz="1800" dirty="0"/>
              <a:t>Collective sessions for e-mail writing</a:t>
            </a:r>
          </a:p>
          <a:p>
            <a:r>
              <a:rPr lang="en-BE" sz="1800" dirty="0"/>
              <a:t>Diff</a:t>
            </a:r>
            <a:r>
              <a:rPr lang="en-GB" sz="1800" dirty="0"/>
              <a:t>e</a:t>
            </a:r>
            <a:r>
              <a:rPr lang="en-BE" sz="1800" dirty="0"/>
              <a:t>rent languages and text content based on treatment </a:t>
            </a:r>
          </a:p>
          <a:p>
            <a:r>
              <a:rPr lang="en-BE" sz="1800" dirty="0"/>
              <a:t>36 students divided in 4 groups to e-mails (a) to (d) whereas e-mails (e) administered by Transparencia.be</a:t>
            </a:r>
          </a:p>
          <a:p>
            <a:r>
              <a:rPr lang="en-BE" sz="1800" dirty="0"/>
              <a:t>Coding</a:t>
            </a:r>
          </a:p>
          <a:p>
            <a:pPr lvl="1">
              <a:buFont typeface="Wingdings" pitchFamily="2" charset="2"/>
              <a:buChar char="Ø"/>
            </a:pPr>
            <a:r>
              <a:rPr lang="en-GB" sz="1400" dirty="0"/>
              <a:t>No reply</a:t>
            </a:r>
          </a:p>
          <a:p>
            <a:pPr lvl="1">
              <a:buFont typeface="Wingdings" pitchFamily="2" charset="2"/>
              <a:buChar char="Ø"/>
            </a:pPr>
            <a:r>
              <a:rPr lang="en-GB" sz="1400" dirty="0"/>
              <a:t>Denial</a:t>
            </a:r>
          </a:p>
          <a:p>
            <a:pPr lvl="1">
              <a:buFont typeface="Wingdings" pitchFamily="2" charset="2"/>
              <a:buChar char="Ø"/>
            </a:pPr>
            <a:r>
              <a:rPr lang="en-GB" sz="1400" dirty="0"/>
              <a:t>Unsatisfactory reply</a:t>
            </a:r>
          </a:p>
          <a:p>
            <a:pPr lvl="1">
              <a:buFont typeface="Wingdings" pitchFamily="2" charset="2"/>
              <a:buChar char="Ø"/>
            </a:pPr>
            <a:r>
              <a:rPr lang="en-GB" sz="1400" dirty="0"/>
              <a:t>Partial reply</a:t>
            </a:r>
          </a:p>
          <a:p>
            <a:pPr lvl="1">
              <a:buFont typeface="Wingdings" pitchFamily="2" charset="2"/>
              <a:buChar char="Ø"/>
            </a:pPr>
            <a:r>
              <a:rPr lang="en-GB" sz="1400" dirty="0"/>
              <a:t>Complete reply</a:t>
            </a:r>
          </a:p>
          <a:p>
            <a:endParaRPr lang="en-BE" sz="1800" dirty="0"/>
          </a:p>
        </p:txBody>
      </p:sp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60D53595-A2A1-5105-2E7E-3E78E87F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68" y="804280"/>
            <a:ext cx="5135719" cy="2169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C1550-E1E4-5C4A-5E07-87A70D534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" b="13610"/>
          <a:stretch/>
        </p:blipFill>
        <p:spPr>
          <a:xfrm>
            <a:off x="6617368" y="3871638"/>
            <a:ext cx="5135719" cy="18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8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E7166-7AC6-656D-960C-AAC53F93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BE" sz="5400"/>
              <a:t>Results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CC6E-545E-B2EA-EA4D-D6F4E07C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BE" sz="1500" dirty="0"/>
              <a:t>36% of municipalities regadless of treatment did not respond whereas about 30% provided at least a partial reply</a:t>
            </a:r>
          </a:p>
          <a:p>
            <a:pPr marL="342900" indent="-342900">
              <a:buFont typeface="+mj-lt"/>
              <a:buAutoNum type="alphaLcParenR"/>
            </a:pPr>
            <a:r>
              <a:rPr lang="en-BE" sz="1500" dirty="0"/>
              <a:t>While almost 50% of small municipalities did not provide a reply, over 50% of large municipalities provided at least partial replies</a:t>
            </a:r>
          </a:p>
          <a:p>
            <a:pPr marL="0" indent="0">
              <a:buNone/>
            </a:pPr>
            <a:r>
              <a:rPr lang="en-BE" sz="1500" b="1" dirty="0"/>
              <a:t>H1</a:t>
            </a:r>
            <a:r>
              <a:rPr lang="en-BE" sz="1500" dirty="0"/>
              <a:t> : </a:t>
            </a:r>
            <a:r>
              <a:rPr lang="en-BE" sz="1500" i="1" dirty="0"/>
              <a:t>Municipal size can impact response behaviors </a:t>
            </a:r>
            <a:r>
              <a:rPr lang="en-GB" sz="1500" i="1" dirty="0"/>
              <a:t>with larger municipalities being more responsive and likely to provide at least partial disclosure compared to smaller municipalities </a:t>
            </a:r>
          </a:p>
          <a:p>
            <a:pPr marL="0" indent="0">
              <a:buNone/>
            </a:pPr>
            <a:endParaRPr lang="en-GB" sz="1500" i="1" dirty="0"/>
          </a:p>
          <a:p>
            <a:pPr>
              <a:buFont typeface="Wingdings" pitchFamily="2" charset="2"/>
              <a:buChar char="Ø"/>
            </a:pPr>
            <a:r>
              <a:rPr lang="en-GB" sz="1500" dirty="0"/>
              <a:t>Consistent with Wagner (2021) and </a:t>
            </a:r>
            <a:r>
              <a:rPr lang="en-GB" sz="1500" dirty="0" err="1"/>
              <a:t>Spáč</a:t>
            </a:r>
            <a:r>
              <a:rPr lang="en-GB" sz="1500" dirty="0"/>
              <a:t> et al. (2018)</a:t>
            </a:r>
          </a:p>
          <a:p>
            <a:pPr marL="0" indent="0">
              <a:buNone/>
            </a:pPr>
            <a:endParaRPr lang="en-BE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C8B5F-B391-6A90-EACE-E04B40DD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87" y="640080"/>
            <a:ext cx="531289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0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7166-7AC6-656D-960C-AAC53F93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BE" sz="34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CC6E-545E-B2EA-EA4D-D6F4E07C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BE" sz="1800" dirty="0"/>
              <a:t>Municipalities providing at least partial replies:</a:t>
            </a:r>
          </a:p>
          <a:p>
            <a:pPr lvl="1"/>
            <a:r>
              <a:rPr lang="en-BE" sz="1800" dirty="0"/>
              <a:t>Brussels : 58%</a:t>
            </a:r>
          </a:p>
          <a:p>
            <a:pPr lvl="1"/>
            <a:r>
              <a:rPr lang="en-BE" sz="1800" dirty="0"/>
              <a:t>Flanders : 46%</a:t>
            </a:r>
          </a:p>
          <a:p>
            <a:pPr lvl="1"/>
            <a:r>
              <a:rPr lang="en-BE" sz="1800" dirty="0"/>
              <a:t>Wallonia : 21%</a:t>
            </a:r>
          </a:p>
          <a:p>
            <a:pPr marL="0" indent="0">
              <a:buNone/>
            </a:pPr>
            <a:r>
              <a:rPr lang="en-BE" sz="1800" b="1" dirty="0"/>
              <a:t>H2</a:t>
            </a:r>
            <a:r>
              <a:rPr lang="en-BE" sz="1800" dirty="0"/>
              <a:t> : </a:t>
            </a:r>
            <a:r>
              <a:rPr lang="en-BE" sz="1800" i="1" dirty="0"/>
              <a:t>Regional contexts can impact response and disclosure rates</a:t>
            </a:r>
          </a:p>
          <a:p>
            <a:pPr marL="0" indent="0">
              <a:buNone/>
            </a:pPr>
            <a:endParaRPr lang="en-BE" sz="1800" i="1" dirty="0"/>
          </a:p>
          <a:p>
            <a:pPr marL="0" indent="0">
              <a:buNone/>
            </a:pPr>
            <a:r>
              <a:rPr lang="en-GB" sz="1800" dirty="0"/>
              <a:t>Consistent with Wagner (2021) and </a:t>
            </a:r>
            <a:r>
              <a:rPr lang="en-GB" sz="1800" dirty="0" err="1"/>
              <a:t>Cicatiello</a:t>
            </a:r>
            <a:r>
              <a:rPr lang="en-GB" sz="1800" dirty="0"/>
              <a:t> et al. (2024)</a:t>
            </a:r>
          </a:p>
          <a:p>
            <a:pPr marL="0" indent="0">
              <a:buNone/>
            </a:pPr>
            <a:endParaRPr lang="en-BE" sz="1800" i="1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4868162-216C-2545-42F7-8F5A4984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54" y="625683"/>
            <a:ext cx="6202548" cy="5551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06036-353F-A1F7-4694-489E5F81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54" y="4429907"/>
            <a:ext cx="6596028" cy="174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11517-18A4-6E19-ABFC-847BBACA9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718" y="4429907"/>
            <a:ext cx="283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Makerere University - data.org">
            <a:extLst>
              <a:ext uri="{FF2B5EF4-FFF2-40B4-BE49-F238E27FC236}">
                <a16:creationId xmlns:a16="http://schemas.microsoft.com/office/drawing/2014/main" id="{0E46E6CD-E974-08C9-9249-826D1909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97" y="4279055"/>
            <a:ext cx="1984411" cy="16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3E306-770C-B7AA-4950-C2D5CF7F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9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TRANSACT: civil society and academia</a:t>
            </a:r>
            <a:endParaRPr lang="en-BE" dirty="0"/>
          </a:p>
        </p:txBody>
      </p:sp>
      <p:pic>
        <p:nvPicPr>
          <p:cNvPr id="4098" name="Picture 2" descr="University of Bucharest - Wikipedia">
            <a:extLst>
              <a:ext uri="{FF2B5EF4-FFF2-40B4-BE49-F238E27FC236}">
                <a16:creationId xmlns:a16="http://schemas.microsoft.com/office/drawing/2014/main" id="{DB930C10-B751-CCFE-76FB-05483938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900" y="2644421"/>
            <a:ext cx="1770126" cy="17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mepage">
            <a:extLst>
              <a:ext uri="{FF2B5EF4-FFF2-40B4-BE49-F238E27FC236}">
                <a16:creationId xmlns:a16="http://schemas.microsoft.com/office/drawing/2014/main" id="{AA31F590-D41F-0E5D-4C14-63573FB0C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268" y="2281781"/>
            <a:ext cx="2169968" cy="64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iversity of Lausanne - ISCN">
            <a:extLst>
              <a:ext uri="{FF2B5EF4-FFF2-40B4-BE49-F238E27FC236}">
                <a16:creationId xmlns:a16="http://schemas.microsoft.com/office/drawing/2014/main" id="{5194156C-7837-D1D3-42D9-8F0A65C1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71" y="1765390"/>
            <a:ext cx="2042886" cy="204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inauguration of the University of the Witwatersrand (Wits) is  celebrated | South African History Online">
            <a:extLst>
              <a:ext uri="{FF2B5EF4-FFF2-40B4-BE49-F238E27FC236}">
                <a16:creationId xmlns:a16="http://schemas.microsoft.com/office/drawing/2014/main" id="{0CBCC78E-E394-76DC-7BC4-A82E6179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10" y="3252698"/>
            <a:ext cx="1756723" cy="172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University of Naples L'Orientale | National Centre for Social Research">
            <a:extLst>
              <a:ext uri="{FF2B5EF4-FFF2-40B4-BE49-F238E27FC236}">
                <a16:creationId xmlns:a16="http://schemas.microsoft.com/office/drawing/2014/main" id="{D953C9F4-4A8F-E18D-A6C9-685E8E32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127" y="4756504"/>
            <a:ext cx="2266042" cy="88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1B4E6-8BCD-76B8-46B8-65A381954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3875" y="3591839"/>
            <a:ext cx="2017097" cy="774532"/>
          </a:xfrm>
          <a:prstGeom prst="rect">
            <a:avLst/>
          </a:prstGeom>
        </p:spPr>
      </p:pic>
      <p:pic>
        <p:nvPicPr>
          <p:cNvPr id="6" name="Picture 7" descr="Centre Emile Bernheim de Recherche Interdisciplinaire en Gestion (CEBRIG) -  Solvay Brussels School of Economics and Management">
            <a:extLst>
              <a:ext uri="{FF2B5EF4-FFF2-40B4-BE49-F238E27FC236}">
                <a16:creationId xmlns:a16="http://schemas.microsoft.com/office/drawing/2014/main" id="{A1D38D40-8407-6E1B-2DF0-D213AAD70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72" y="4482687"/>
            <a:ext cx="1347970" cy="4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irkbeck University of London | UK University Search">
            <a:extLst>
              <a:ext uri="{FF2B5EF4-FFF2-40B4-BE49-F238E27FC236}">
                <a16:creationId xmlns:a16="http://schemas.microsoft.com/office/drawing/2014/main" id="{E12ECCF6-E706-599E-991E-A6F6BF1C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24" y="5191998"/>
            <a:ext cx="2166437" cy="8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E6243-6067-285E-41E8-AE7089B3B9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4193" y="1452229"/>
            <a:ext cx="2500254" cy="991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BC77A-F949-124F-E76E-CB7925C4FC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142" y="1400946"/>
            <a:ext cx="1636160" cy="1135186"/>
          </a:xfrm>
          <a:prstGeom prst="rect">
            <a:avLst/>
          </a:prstGeom>
        </p:spPr>
      </p:pic>
      <p:pic>
        <p:nvPicPr>
          <p:cNvPr id="4108" name="Picture 12" descr="Les lois sur la transparence : un outil journalistique – Centre de  formation au journalisme et aux médias – CFJM">
            <a:extLst>
              <a:ext uri="{FF2B5EF4-FFF2-40B4-BE49-F238E27FC236}">
                <a16:creationId xmlns:a16="http://schemas.microsoft.com/office/drawing/2014/main" id="{EDDFC76A-21F7-59E5-64E9-47617789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170" y="5951671"/>
            <a:ext cx="2309091" cy="6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E460387-409E-4C8A-B930-9178C9BA12DF}"/>
              </a:ext>
            </a:extLst>
          </p:cNvPr>
          <p:cNvSpPr/>
          <p:nvPr/>
        </p:nvSpPr>
        <p:spPr>
          <a:xfrm>
            <a:off x="369455" y="1874981"/>
            <a:ext cx="10178472" cy="47844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CE58A5-DEAB-3959-AAEE-4686BE2EDDC5}"/>
              </a:ext>
            </a:extLst>
          </p:cNvPr>
          <p:cNvSpPr/>
          <p:nvPr/>
        </p:nvSpPr>
        <p:spPr>
          <a:xfrm>
            <a:off x="4465350" y="3209585"/>
            <a:ext cx="2794432" cy="2729398"/>
          </a:xfrm>
          <a:prstGeom prst="ellipse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637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7166-7AC6-656D-960C-AAC53F93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BE" sz="34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CC6E-545E-B2EA-EA4D-D6F4E07C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BE" sz="1800" dirty="0"/>
              <a:t>Common citizens mentioning FOI have the highest disclosure rates whereas Prof. mentioning FOI and Advocay org. members have the highest no-reply rates</a:t>
            </a:r>
          </a:p>
          <a:p>
            <a:pPr marL="0" indent="0">
              <a:buNone/>
            </a:pPr>
            <a:r>
              <a:rPr lang="en-BE" sz="1800" b="1" dirty="0"/>
              <a:t>H3</a:t>
            </a:r>
            <a:r>
              <a:rPr lang="en-BE" sz="1800" dirty="0"/>
              <a:t> : </a:t>
            </a:r>
            <a:r>
              <a:rPr lang="en-BE" sz="1800" i="1" dirty="0"/>
              <a:t>Municipalities have higher resistance to reply to FOI requests coming from individuals with greater knowl</a:t>
            </a:r>
            <a:r>
              <a:rPr lang="en-GB" sz="1800" i="1" dirty="0"/>
              <a:t>e</a:t>
            </a:r>
            <a:r>
              <a:rPr lang="en-BE" sz="1800" i="1" dirty="0"/>
              <a:t>dge </a:t>
            </a:r>
          </a:p>
          <a:p>
            <a:pPr marL="0" indent="0">
              <a:buNone/>
            </a:pPr>
            <a:endParaRPr lang="en-BE" sz="1800" i="1" dirty="0"/>
          </a:p>
          <a:p>
            <a:pPr marL="0" indent="0">
              <a:buNone/>
            </a:pPr>
            <a:r>
              <a:rPr lang="en-GB" sz="1800" dirty="0"/>
              <a:t>Inconsistent with Michener and Rodrigues (2015) but consistent with </a:t>
            </a:r>
            <a:r>
              <a:rPr lang="en-GB" sz="1800" dirty="0" err="1"/>
              <a:t>Cicatiello</a:t>
            </a:r>
            <a:r>
              <a:rPr lang="en-GB" sz="1800" dirty="0"/>
              <a:t> et al. (2024)</a:t>
            </a:r>
          </a:p>
          <a:p>
            <a:pPr marL="0" indent="0">
              <a:buNone/>
            </a:pPr>
            <a:endParaRPr lang="en-BE" sz="18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DC630-D26C-03FB-56FF-CEFAEB59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87" y="640080"/>
            <a:ext cx="531289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3A2F-DE83-46FE-4BF0-572AB5F24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7EE3-AEE4-8439-E02F-0A688C83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168710"/>
            <a:ext cx="11775990" cy="1325563"/>
          </a:xfrm>
        </p:spPr>
        <p:txBody>
          <a:bodyPr/>
          <a:lstStyle/>
          <a:p>
            <a:r>
              <a:rPr lang="en-BE" dirty="0"/>
              <a:t>Key takeways : effectiveness of FOI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59700-6AFB-83B7-C127-6248BD2F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58" y="3329015"/>
            <a:ext cx="5364672" cy="33529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3FABB-343E-9762-5F36-EC9B85BCC651}"/>
              </a:ext>
            </a:extLst>
          </p:cNvPr>
          <p:cNvSpPr txBox="1"/>
          <p:nvPr/>
        </p:nvSpPr>
        <p:spPr>
          <a:xfrm>
            <a:off x="8963542" y="3873667"/>
            <a:ext cx="310901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ysClr val="windowText" lastClr="000000"/>
                </a:solidFill>
                <a:effectLst/>
              </a:rPr>
              <a:t>FOI implementation in Belgium (~30%) shows </a:t>
            </a:r>
            <a:r>
              <a:rPr lang="en-GB" sz="1600" b="1" i="0" u="none" strike="noStrike" dirty="0">
                <a:solidFill>
                  <a:sysClr val="windowText" lastClr="000000"/>
                </a:solidFill>
                <a:effectLst/>
              </a:rPr>
              <a:t>moderate compliance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b="1" i="0" u="none" strike="noStrike" dirty="0">
              <a:solidFill>
                <a:sysClr val="windowText" lastClr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ysClr val="windowText" lastClr="000000"/>
                </a:solidFill>
                <a:effectLst/>
              </a:rPr>
              <a:t>Comparable to Slovakia (29.5%), better than England (2%), but below Italy (59.6%)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FAAC51D-4401-6A05-5529-B5425FBA62B3}"/>
              </a:ext>
            </a:extLst>
          </p:cNvPr>
          <p:cNvCxnSpPr/>
          <p:nvPr/>
        </p:nvCxnSpPr>
        <p:spPr>
          <a:xfrm>
            <a:off x="8143103" y="4831492"/>
            <a:ext cx="820438" cy="611835"/>
          </a:xfrm>
          <a:prstGeom prst="bentConnector3">
            <a:avLst>
              <a:gd name="adj1" fmla="val 2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2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7C8B-8163-8988-1299-32445FDC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168710"/>
            <a:ext cx="11775990" cy="1325563"/>
          </a:xfrm>
        </p:spPr>
        <p:txBody>
          <a:bodyPr/>
          <a:lstStyle/>
          <a:p>
            <a:r>
              <a:rPr lang="en-BE" dirty="0"/>
              <a:t>Key takeways : effectiveness of FOI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7465C-F674-E08A-DAC4-B8847551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58" y="3329015"/>
            <a:ext cx="5364672" cy="3352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22FF654-FF7E-AE90-1F28-A0CE291A2F85}"/>
              </a:ext>
            </a:extLst>
          </p:cNvPr>
          <p:cNvSpPr/>
          <p:nvPr/>
        </p:nvSpPr>
        <p:spPr>
          <a:xfrm>
            <a:off x="4596713" y="4038983"/>
            <a:ext cx="574066" cy="619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39ECD-08D3-916B-9D04-B0F5C3C7C08E}"/>
              </a:ext>
            </a:extLst>
          </p:cNvPr>
          <p:cNvSpPr txBox="1"/>
          <p:nvPr/>
        </p:nvSpPr>
        <p:spPr>
          <a:xfrm>
            <a:off x="7337853" y="1821690"/>
            <a:ext cx="4238369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Requester identity effect</a:t>
            </a:r>
          </a:p>
          <a:p>
            <a:pPr lvl="1" algn="ctr"/>
            <a:r>
              <a:rPr lang="en-GB" sz="1600" dirty="0"/>
              <a:t>Municipalities are more reluctant to respond to requests from knowledgeable actors who may be perceived as a threat (e.g., professors, advocacy organizations or journalists)</a:t>
            </a:r>
            <a:endParaRPr lang="en-B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6880D-6E6F-9839-5565-0B704A22D53B}"/>
              </a:ext>
            </a:extLst>
          </p:cNvPr>
          <p:cNvSpPr txBox="1"/>
          <p:nvPr/>
        </p:nvSpPr>
        <p:spPr>
          <a:xfrm>
            <a:off x="407773" y="1874574"/>
            <a:ext cx="3830596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Request framing effect</a:t>
            </a:r>
          </a:p>
          <a:p>
            <a:pPr lvl="1" algn="ctr"/>
            <a:r>
              <a:rPr lang="en-GB" sz="1600" dirty="0"/>
              <a:t>Mentioning FOI boosts responsiveness for non-threatening requesters but reduces it when the requester is perceived as a threat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053F57-7D47-442E-1459-E24B4F5A8191}"/>
              </a:ext>
            </a:extLst>
          </p:cNvPr>
          <p:cNvSpPr/>
          <p:nvPr/>
        </p:nvSpPr>
        <p:spPr>
          <a:xfrm>
            <a:off x="3657600" y="3584225"/>
            <a:ext cx="867802" cy="467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794C97-C912-5072-2FD2-71EC555638B4}"/>
              </a:ext>
            </a:extLst>
          </p:cNvPr>
          <p:cNvCxnSpPr>
            <a:stCxn id="10" idx="1"/>
            <a:endCxn id="8" idx="2"/>
          </p:cNvCxnSpPr>
          <p:nvPr/>
        </p:nvCxnSpPr>
        <p:spPr>
          <a:xfrm flipH="1" flipV="1">
            <a:off x="2323071" y="3198013"/>
            <a:ext cx="1461616" cy="454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926AA5-B010-A146-99CE-D8609D0BE8E1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 flipV="1">
            <a:off x="5086709" y="2606520"/>
            <a:ext cx="2251144" cy="1523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1F4391-2B02-CC5D-CC5B-42AF3808B4F0}"/>
              </a:ext>
            </a:extLst>
          </p:cNvPr>
          <p:cNvSpPr txBox="1"/>
          <p:nvPr/>
        </p:nvSpPr>
        <p:spPr>
          <a:xfrm>
            <a:off x="5979436" y="28941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2C88B-3A5D-65EE-59A8-2A3B2702C8C8}"/>
              </a:ext>
            </a:extLst>
          </p:cNvPr>
          <p:cNvSpPr txBox="1"/>
          <p:nvPr/>
        </p:nvSpPr>
        <p:spPr>
          <a:xfrm>
            <a:off x="2551041" y="339955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1187B7-450A-F115-EBB9-A0F95F16CBF7}"/>
              </a:ext>
            </a:extLst>
          </p:cNvPr>
          <p:cNvSpPr txBox="1"/>
          <p:nvPr/>
        </p:nvSpPr>
        <p:spPr>
          <a:xfrm>
            <a:off x="8963542" y="3873667"/>
            <a:ext cx="310901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ysClr val="windowText" lastClr="000000"/>
                </a:solidFill>
                <a:effectLst/>
              </a:rPr>
              <a:t>FOI implementation in Belgium (~30%) shows </a:t>
            </a:r>
            <a:r>
              <a:rPr lang="en-GB" sz="1600" b="1" i="0" u="none" strike="noStrike" dirty="0">
                <a:solidFill>
                  <a:sysClr val="windowText" lastClr="000000"/>
                </a:solidFill>
                <a:effectLst/>
              </a:rPr>
              <a:t>moderate compliance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b="1" i="0" u="none" strike="noStrike" dirty="0">
              <a:solidFill>
                <a:sysClr val="windowText" lastClr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ysClr val="windowText" lastClr="000000"/>
                </a:solidFill>
                <a:effectLst/>
              </a:rPr>
              <a:t>Comparable to Slovakia (29.5%), better than England (2%), but below Italy (59.6%)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2FE1553-4E57-B4AE-2500-02545D6947CA}"/>
              </a:ext>
            </a:extLst>
          </p:cNvPr>
          <p:cNvCxnSpPr/>
          <p:nvPr/>
        </p:nvCxnSpPr>
        <p:spPr>
          <a:xfrm>
            <a:off x="8143103" y="4831492"/>
            <a:ext cx="820438" cy="611835"/>
          </a:xfrm>
          <a:prstGeom prst="bentConnector3">
            <a:avLst>
              <a:gd name="adj1" fmla="val 2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80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63984-0759-0CC3-7E5D-C8BD9F3B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47BFFE-577B-406D-2B20-A4C87F67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58" y="3329015"/>
            <a:ext cx="5364672" cy="3352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17AA94D-5E11-342E-D77E-3DCD8B86FE11}"/>
              </a:ext>
            </a:extLst>
          </p:cNvPr>
          <p:cNvSpPr/>
          <p:nvPr/>
        </p:nvSpPr>
        <p:spPr>
          <a:xfrm>
            <a:off x="4596713" y="4038983"/>
            <a:ext cx="574066" cy="619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A0578-3F7A-433E-4E7E-2F99E52D047D}"/>
              </a:ext>
            </a:extLst>
          </p:cNvPr>
          <p:cNvSpPr txBox="1"/>
          <p:nvPr/>
        </p:nvSpPr>
        <p:spPr>
          <a:xfrm>
            <a:off x="7337853" y="1821690"/>
            <a:ext cx="4238369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Requester identity effect</a:t>
            </a:r>
          </a:p>
          <a:p>
            <a:pPr lvl="1" algn="ctr"/>
            <a:r>
              <a:rPr lang="en-GB" sz="1600" dirty="0"/>
              <a:t>Municipalities are more reluctant to respond to requests from knowledgeable actors who may be perceived as a threat (e.g., professors, advocacy organizations or journalists)</a:t>
            </a:r>
            <a:endParaRPr lang="en-B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4D510-D6BA-C860-D4B9-6279B985663A}"/>
              </a:ext>
            </a:extLst>
          </p:cNvPr>
          <p:cNvSpPr txBox="1"/>
          <p:nvPr/>
        </p:nvSpPr>
        <p:spPr>
          <a:xfrm>
            <a:off x="407773" y="1874574"/>
            <a:ext cx="3830596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Request framing effect</a:t>
            </a:r>
          </a:p>
          <a:p>
            <a:pPr lvl="1" algn="ctr"/>
            <a:r>
              <a:rPr lang="en-GB" sz="1600" dirty="0"/>
              <a:t>Mentioning FOI boosts responsiveness for non-threatening requesters but reduces it when the requester is perceived as a threat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411E4D-ABCF-FA91-7CCB-29B5C22C278C}"/>
              </a:ext>
            </a:extLst>
          </p:cNvPr>
          <p:cNvSpPr/>
          <p:nvPr/>
        </p:nvSpPr>
        <p:spPr>
          <a:xfrm>
            <a:off x="3657600" y="3584225"/>
            <a:ext cx="867802" cy="467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930DA-F59E-68D0-4889-3E6C0DADA0C1}"/>
              </a:ext>
            </a:extLst>
          </p:cNvPr>
          <p:cNvCxnSpPr>
            <a:stCxn id="10" idx="1"/>
            <a:endCxn id="8" idx="2"/>
          </p:cNvCxnSpPr>
          <p:nvPr/>
        </p:nvCxnSpPr>
        <p:spPr>
          <a:xfrm flipH="1" flipV="1">
            <a:off x="2323071" y="3198013"/>
            <a:ext cx="1461616" cy="454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9B6284-11CA-A37B-09EA-2813B14CCDBF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 flipV="1">
            <a:off x="5086709" y="2606520"/>
            <a:ext cx="2251144" cy="1523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5CDEC0-E661-CDFC-E007-ED9487562E3F}"/>
              </a:ext>
            </a:extLst>
          </p:cNvPr>
          <p:cNvSpPr txBox="1"/>
          <p:nvPr/>
        </p:nvSpPr>
        <p:spPr>
          <a:xfrm>
            <a:off x="5979436" y="289418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9562D-E6A3-4265-3884-DA1E72729158}"/>
              </a:ext>
            </a:extLst>
          </p:cNvPr>
          <p:cNvSpPr txBox="1"/>
          <p:nvPr/>
        </p:nvSpPr>
        <p:spPr>
          <a:xfrm>
            <a:off x="2551041" y="339955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4E8CA8-FB07-325A-6152-1C712366A0E1}"/>
              </a:ext>
            </a:extLst>
          </p:cNvPr>
          <p:cNvSpPr/>
          <p:nvPr/>
        </p:nvSpPr>
        <p:spPr>
          <a:xfrm>
            <a:off x="3583951" y="3403707"/>
            <a:ext cx="3484113" cy="235454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C81C1A0-6621-9B47-1ECD-EB8B9A83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14" y="4217626"/>
            <a:ext cx="2517541" cy="1323439"/>
          </a:xfrm>
          <a:prstGeom prst="rect">
            <a:avLst/>
          </a:prstGeom>
          <a:noFill/>
          <a:ln w="9525">
            <a:solidFill>
              <a:schemeClr val="tx2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Institutional effect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Responsiveness varies with socio-economic and political–administrative context</a:t>
            </a:r>
            <a:endParaRPr kumimoji="0" lang="en-BE" altLang="en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C95C44-CEB9-FAC2-1835-56CCC2F9363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2672655" y="4879346"/>
            <a:ext cx="911296" cy="51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B2CFB9-76B0-1759-A34C-E6D1564A4121}"/>
              </a:ext>
            </a:extLst>
          </p:cNvPr>
          <p:cNvSpPr txBox="1"/>
          <p:nvPr/>
        </p:nvSpPr>
        <p:spPr>
          <a:xfrm>
            <a:off x="2877332" y="493133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56CD6-F8E3-94C9-BF2C-3C192C9D33ED}"/>
              </a:ext>
            </a:extLst>
          </p:cNvPr>
          <p:cNvSpPr txBox="1"/>
          <p:nvPr/>
        </p:nvSpPr>
        <p:spPr>
          <a:xfrm>
            <a:off x="8963542" y="3873667"/>
            <a:ext cx="310901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ysClr val="windowText" lastClr="000000"/>
                </a:solidFill>
                <a:effectLst/>
              </a:rPr>
              <a:t>FOI implementation in Belgium (~30%) shows </a:t>
            </a:r>
            <a:r>
              <a:rPr lang="en-GB" sz="1600" b="1" i="0" u="none" strike="noStrike" dirty="0">
                <a:solidFill>
                  <a:sysClr val="windowText" lastClr="000000"/>
                </a:solidFill>
                <a:effectLst/>
              </a:rPr>
              <a:t>moderate compliance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600" b="1" i="0" u="none" strike="noStrike" dirty="0">
              <a:solidFill>
                <a:sysClr val="windowText" lastClr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ysClr val="windowText" lastClr="000000"/>
                </a:solidFill>
                <a:effectLst/>
              </a:rPr>
              <a:t>Comparable to Slovakia (29.5%), better than England (2%), but below Italy (59.6%)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60F72D3-B370-480B-95FE-E2402612346A}"/>
              </a:ext>
            </a:extLst>
          </p:cNvPr>
          <p:cNvCxnSpPr/>
          <p:nvPr/>
        </p:nvCxnSpPr>
        <p:spPr>
          <a:xfrm>
            <a:off x="8143103" y="4831492"/>
            <a:ext cx="820438" cy="611835"/>
          </a:xfrm>
          <a:prstGeom prst="bentConnector3">
            <a:avLst>
              <a:gd name="adj1" fmla="val 29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4BFE4153-9CB1-2544-78EB-D64DEC61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62" y="97420"/>
            <a:ext cx="11775990" cy="1325563"/>
          </a:xfrm>
        </p:spPr>
        <p:txBody>
          <a:bodyPr/>
          <a:lstStyle/>
          <a:p>
            <a:r>
              <a:rPr lang="en-BE" dirty="0"/>
              <a:t>Key takeways : effectiveness of FOI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27371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5BAA-FD65-B973-C876-21C2AC7A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720C-A360-4BC1-ACA6-E257879A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Key takeways and future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FA672-BFB5-A821-75AD-2DFA5B8E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130" y="3329015"/>
            <a:ext cx="5364672" cy="33529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22591F-B95E-C881-DA18-0EB1BEE13F9C}"/>
              </a:ext>
            </a:extLst>
          </p:cNvPr>
          <p:cNvSpPr/>
          <p:nvPr/>
        </p:nvSpPr>
        <p:spPr>
          <a:xfrm>
            <a:off x="4547285" y="4001912"/>
            <a:ext cx="574066" cy="6195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F840A-A3B0-DF1A-FA29-11992C152FEF}"/>
              </a:ext>
            </a:extLst>
          </p:cNvPr>
          <p:cNvSpPr txBox="1"/>
          <p:nvPr/>
        </p:nvSpPr>
        <p:spPr>
          <a:xfrm>
            <a:off x="6658232" y="1874574"/>
            <a:ext cx="423836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Requester identity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6BD11-2DE3-2FDC-0086-83B90583EEB0}"/>
              </a:ext>
            </a:extLst>
          </p:cNvPr>
          <p:cNvSpPr txBox="1"/>
          <p:nvPr/>
        </p:nvSpPr>
        <p:spPr>
          <a:xfrm>
            <a:off x="407773" y="1874574"/>
            <a:ext cx="3830596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Request framing effect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1DC9F6-C483-F060-367B-6B4835524222}"/>
              </a:ext>
            </a:extLst>
          </p:cNvPr>
          <p:cNvSpPr/>
          <p:nvPr/>
        </p:nvSpPr>
        <p:spPr>
          <a:xfrm>
            <a:off x="3620529" y="3608939"/>
            <a:ext cx="867802" cy="467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FACC31-584A-0C8D-C6EC-052FD995D96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323071" y="2213128"/>
            <a:ext cx="5456850" cy="2135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9EBAE-0411-0658-CB26-193D095606B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894734" y="2213128"/>
            <a:ext cx="882683" cy="21356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F3CCC9-5A46-C040-0FB8-20229D326F15}"/>
              </a:ext>
            </a:extLst>
          </p:cNvPr>
          <p:cNvSpPr txBox="1"/>
          <p:nvPr/>
        </p:nvSpPr>
        <p:spPr>
          <a:xfrm>
            <a:off x="7857667" y="2387553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FD80A-07D8-45A6-BA30-41CF2C46AFC5}"/>
              </a:ext>
            </a:extLst>
          </p:cNvPr>
          <p:cNvSpPr txBox="1"/>
          <p:nvPr/>
        </p:nvSpPr>
        <p:spPr>
          <a:xfrm>
            <a:off x="2551041" y="252222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1187B9-DD90-EF99-A666-5236EDE42914}"/>
              </a:ext>
            </a:extLst>
          </p:cNvPr>
          <p:cNvSpPr/>
          <p:nvPr/>
        </p:nvSpPr>
        <p:spPr>
          <a:xfrm>
            <a:off x="3534523" y="3403707"/>
            <a:ext cx="3484113" cy="235454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17593CB-935F-8210-6F4C-C498C75E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87" y="4660600"/>
            <a:ext cx="2517541" cy="338554"/>
          </a:xfrm>
          <a:prstGeom prst="rect">
            <a:avLst/>
          </a:prstGeom>
          <a:noFill/>
          <a:ln w="9525">
            <a:solidFill>
              <a:schemeClr val="tx2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Institutional effect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613EBB-EEA5-7CF7-9A27-3945DEDABFB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699428" y="4775654"/>
            <a:ext cx="4702269" cy="54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C1C119-A8C5-EA0F-0592-E2427981D644}"/>
              </a:ext>
            </a:extLst>
          </p:cNvPr>
          <p:cNvSpPr txBox="1"/>
          <p:nvPr/>
        </p:nvSpPr>
        <p:spPr>
          <a:xfrm>
            <a:off x="2877332" y="493133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H3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018A65-9FD3-AC8E-42D5-0B2F9B779EEA}"/>
              </a:ext>
            </a:extLst>
          </p:cNvPr>
          <p:cNvSpPr txBox="1"/>
          <p:nvPr/>
        </p:nvSpPr>
        <p:spPr>
          <a:xfrm>
            <a:off x="8615022" y="2736996"/>
            <a:ext cx="370458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Logit regressions as the </a:t>
            </a:r>
            <a:r>
              <a:rPr lang="en-GB" sz="1600" b="1" dirty="0"/>
              <a:t>dependent variable</a:t>
            </a:r>
            <a:r>
              <a:rPr lang="en-GB" sz="1600" dirty="0"/>
              <a:t> will have two options </a:t>
            </a:r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 Disclosure (1) or  No disclosure (0) 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b="1" dirty="0"/>
              <a:t>Independent variables </a:t>
            </a:r>
            <a:r>
              <a:rPr lang="en-GB" sz="1600" dirty="0"/>
              <a:t>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u="sng" dirty="0">
                <a:solidFill>
                  <a:srgbClr val="FF0000"/>
                </a:solidFill>
              </a:rPr>
              <a:t>Experimental treatments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Contextual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9A24F0-440D-9BCB-F95D-13266164039C}"/>
              </a:ext>
            </a:extLst>
          </p:cNvPr>
          <p:cNvSpPr txBox="1"/>
          <p:nvPr/>
        </p:nvSpPr>
        <p:spPr>
          <a:xfrm>
            <a:off x="-701267" y="5204607"/>
            <a:ext cx="4139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Font typeface="Wingdings" pitchFamily="2" charset="2"/>
              <a:buChar char="Ø"/>
            </a:pPr>
            <a:r>
              <a:rPr lang="en-GB" sz="1600" dirty="0"/>
              <a:t>Municipality size</a:t>
            </a:r>
          </a:p>
          <a:p>
            <a:pPr lvl="2">
              <a:buFont typeface="Wingdings" pitchFamily="2" charset="2"/>
              <a:buChar char="Ø"/>
            </a:pPr>
            <a:r>
              <a:rPr lang="en-GB" sz="1600" dirty="0"/>
              <a:t>Socio-economic profile (</a:t>
            </a:r>
            <a:r>
              <a:rPr lang="en-GB" sz="1600" dirty="0" err="1"/>
              <a:t>e.g.income</a:t>
            </a:r>
            <a:r>
              <a:rPr lang="en-GB" sz="1600" dirty="0"/>
              <a:t>, unemployment) </a:t>
            </a:r>
          </a:p>
          <a:p>
            <a:pPr lvl="2">
              <a:buFont typeface="Wingdings" pitchFamily="2" charset="2"/>
              <a:buChar char="Ø"/>
            </a:pPr>
            <a:r>
              <a:rPr lang="en-GB" sz="1600" dirty="0"/>
              <a:t>Political variables (mayor’s tenure, voter turnout, etc.)</a:t>
            </a:r>
          </a:p>
          <a:p>
            <a:pPr lvl="2">
              <a:buFont typeface="Wingdings" pitchFamily="2" charset="2"/>
              <a:buChar char="Ø"/>
            </a:pPr>
            <a:r>
              <a:rPr lang="en-GB" sz="1600" dirty="0"/>
              <a:t> Administrative jurisdictions 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531963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8FC2-593C-0DFD-B139-FFD85347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Next steps in TRANSACT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F620-4071-2E9A-2DAC-37DF60AF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Replication plan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 dirty="0"/>
              <a:t>Switzerland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 dirty="0"/>
              <a:t>Romania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 dirty="0"/>
              <a:t>South Africa</a:t>
            </a:r>
          </a:p>
          <a:p>
            <a:pPr marL="914400" lvl="1" indent="-457200">
              <a:buFont typeface="+mj-lt"/>
              <a:buAutoNum type="arabicPeriod"/>
            </a:pPr>
            <a:endParaRPr lang="en-BE" dirty="0"/>
          </a:p>
          <a:p>
            <a:r>
              <a:rPr lang="en-BE" dirty="0"/>
              <a:t>Systematic extraction of data from </a:t>
            </a:r>
            <a:r>
              <a:rPr lang="en-US" i="1" dirty="0" err="1"/>
              <a:t>Alaveteli</a:t>
            </a:r>
            <a:r>
              <a:rPr lang="en-US" dirty="0"/>
              <a:t> platforms, using </a:t>
            </a:r>
            <a:r>
              <a:rPr lang="en-US" dirty="0" err="1"/>
              <a:t>Transparencia.be</a:t>
            </a:r>
            <a:r>
              <a:rPr lang="en-US" dirty="0"/>
              <a:t> as a case study</a:t>
            </a:r>
          </a:p>
          <a:p>
            <a:pPr lvl="1"/>
            <a:r>
              <a:rPr lang="en-US" dirty="0"/>
              <a:t>how the request’s topic, tone, and recipient authority influence the likelihood of receiving a reply versus refusal or silence</a:t>
            </a:r>
            <a:r>
              <a:rPr lang="en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67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9286-1357-081E-3E87-7BE7557A3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BE" dirty="0"/>
              <a:t>Thank you for your attention</a:t>
            </a:r>
            <a:br>
              <a:rPr lang="en-BE" dirty="0"/>
            </a:br>
            <a:br>
              <a:rPr lang="en-BE" dirty="0"/>
            </a:br>
            <a:r>
              <a:rPr lang="en-BE" sz="2700" dirty="0"/>
              <a:t>giovanni.esposito@ulb.be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9172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1E5-4032-02E6-D83F-6E8FF626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Inferential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CF827-D6CA-64D9-3D5E-CE93EAF2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Goal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To understand what factors influence whether a municipality discloses information (dependent variable)</a:t>
            </a:r>
          </a:p>
          <a:p>
            <a:endParaRPr lang="en-GB" dirty="0"/>
          </a:p>
          <a:p>
            <a:r>
              <a:rPr lang="en-GB" b="1" dirty="0"/>
              <a:t>Method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Logit regressions as the outcome has only two options 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/>
              <a:t> Disclosure (1) or  No disclosure (0)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Independent variables </a:t>
            </a:r>
            <a:r>
              <a:rPr lang="en-GB" dirty="0"/>
              <a:t>: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u="sng" dirty="0"/>
              <a:t>Experimental treatments 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Type of requester (Citizen, Professor, NGO) 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Mention of FOI law or not Contextual factors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u="sng" dirty="0"/>
              <a:t>Contextual variables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Municipality size, income, unemployment 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Political variables (mayor’s tenure, voter turnout, etc.)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802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0216-EA90-75A4-ECAF-47BE208C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984"/>
            <a:ext cx="10515600" cy="1325563"/>
          </a:xfrm>
        </p:spPr>
        <p:txBody>
          <a:bodyPr/>
          <a:lstStyle/>
          <a:p>
            <a:r>
              <a:rPr lang="en-BE" dirty="0"/>
              <a:t>Back up slides</a:t>
            </a:r>
            <a:br>
              <a:rPr lang="en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0503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4F20-792C-BF0D-A94B-BEB46A26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BE" sz="4800"/>
              <a:t>Participant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1A3C-0448-D08B-251B-377E9F33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BE" sz="1700" dirty="0"/>
              <a:t>Professional researchers:</a:t>
            </a:r>
          </a:p>
          <a:p>
            <a:r>
              <a:rPr lang="en-BE" sz="1700" dirty="0"/>
              <a:t>P</a:t>
            </a:r>
            <a:r>
              <a:rPr lang="en-GB" sz="1700" dirty="0"/>
              <a:t>a</a:t>
            </a:r>
            <a:r>
              <a:rPr lang="en-BE" sz="1700" dirty="0"/>
              <a:t>rticpation in weekly meetings and supervision of assigned group</a:t>
            </a:r>
          </a:p>
          <a:p>
            <a:r>
              <a:rPr lang="en-BE" sz="1700" dirty="0"/>
              <a:t>Group work differences in terms of organizational patterns and performance </a:t>
            </a:r>
          </a:p>
          <a:p>
            <a:r>
              <a:rPr lang="en-BE" sz="1700" dirty="0"/>
              <a:t>Detailed report for each group</a:t>
            </a:r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6A6290C6-B641-F596-59DC-92E15B10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17" y="2290936"/>
            <a:ext cx="643797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2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652ED-E337-4ED5-5560-E80E61D8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BE" sz="3600"/>
              <a:t>Outline of the presentation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402B5D-28C0-176D-687E-C6132AD99D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BE" altLang="en-BE" sz="1300" b="1" i="0" u="none" strike="noStrike" cap="none" normalizeH="0" baseline="0" dirty="0">
                <a:ln>
                  <a:noFill/>
                </a:ln>
                <a:effectLst/>
              </a:rPr>
              <a:t>Research Context and Conceptual Foundations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BE" altLang="en-BE" sz="1300" b="0" i="0" u="none" strike="noStrike" cap="none" normalizeH="0" baseline="0" dirty="0">
                <a:ln>
                  <a:noFill/>
                </a:ln>
                <a:effectLst/>
              </a:rPr>
              <a:t>Transparency and FOI laws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BE" altLang="en-BE" sz="1300" b="0" i="0" u="none" strike="noStrike" cap="none" normalizeH="0" baseline="0" dirty="0">
                <a:ln>
                  <a:noFill/>
                </a:ln>
                <a:effectLst/>
              </a:rPr>
              <a:t>The implementation gap and evaluation questions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BE" altLang="en-BE" sz="1300" b="1" i="0" u="none" strike="noStrike" cap="none" normalizeH="0" baseline="0" dirty="0">
                <a:ln>
                  <a:noFill/>
                </a:ln>
                <a:effectLst/>
              </a:rPr>
              <a:t>Field Experiments on FOI Implementation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BE" altLang="en-BE" sz="1300" b="1" i="0" u="none" strike="noStrike" cap="none" normalizeH="0" baseline="0" dirty="0">
                <a:ln>
                  <a:noFill/>
                </a:ln>
                <a:effectLst/>
              </a:rPr>
              <a:t>Application to Belgium and Experimental Protocol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BE" altLang="en-BE" sz="1300" b="0" i="0" u="none" strike="noStrike" cap="none" normalizeH="0" baseline="0" dirty="0">
                <a:ln>
                  <a:noFill/>
                </a:ln>
                <a:effectLst/>
              </a:rPr>
              <a:t>Treatments and randomization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BE" altLang="en-BE" sz="1300" b="0" i="0" u="none" strike="noStrike" cap="none" normalizeH="0" baseline="0" dirty="0">
                <a:ln>
                  <a:noFill/>
                </a:ln>
                <a:effectLst/>
              </a:rPr>
              <a:t>Data collection and coding procedures</a:t>
            </a: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BE" altLang="en-BE" sz="1300" b="1" i="0" u="none" strike="noStrike" cap="none" normalizeH="0" baseline="0" dirty="0">
                <a:ln>
                  <a:noFill/>
                </a:ln>
                <a:effectLst/>
              </a:rPr>
              <a:t>Key Results and Discussion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BE" altLang="en-BE" sz="1300" b="1" dirty="0"/>
              <a:t>Main Takeaways and Next Steps in TRANSACT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947B0-CBC3-DD31-AE00-D9B9CF50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730712"/>
            <a:ext cx="5628018" cy="51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88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65AB-2CE8-8274-5471-B7306948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Understanding municipal responses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F87776-C181-558C-5A73-3D47ABB4B821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1767506"/>
          <a:ext cx="10905068" cy="4209647"/>
        </p:xfrm>
        <a:graphic>
          <a:graphicData uri="http://schemas.openxmlformats.org/drawingml/2006/table">
            <a:tbl>
              <a:tblPr/>
              <a:tblGrid>
                <a:gridCol w="1534811">
                  <a:extLst>
                    <a:ext uri="{9D8B030D-6E8A-4147-A177-3AD203B41FA5}">
                      <a16:colId xmlns:a16="http://schemas.microsoft.com/office/drawing/2014/main" val="3940860044"/>
                    </a:ext>
                  </a:extLst>
                </a:gridCol>
                <a:gridCol w="4251026">
                  <a:extLst>
                    <a:ext uri="{9D8B030D-6E8A-4147-A177-3AD203B41FA5}">
                      <a16:colId xmlns:a16="http://schemas.microsoft.com/office/drawing/2014/main" val="282423217"/>
                    </a:ext>
                  </a:extLst>
                </a:gridCol>
                <a:gridCol w="5119231">
                  <a:extLst>
                    <a:ext uri="{9D8B030D-6E8A-4147-A177-3AD203B41FA5}">
                      <a16:colId xmlns:a16="http://schemas.microsoft.com/office/drawing/2014/main" val="3789222602"/>
                    </a:ext>
                  </a:extLst>
                </a:gridCol>
              </a:tblGrid>
              <a:tr h="44573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Typology of Transparency</a:t>
                      </a:r>
                      <a:endParaRPr lang="en-GB" sz="1200" dirty="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Definition</a:t>
                      </a:r>
                      <a:endParaRPr lang="en-GB" sz="1200" dirty="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/>
                        <a:t>Example</a:t>
                      </a:r>
                      <a:endParaRPr lang="en-GB" sz="1200" dirty="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3847693"/>
                  </a:ext>
                </a:extLst>
              </a:tr>
              <a:tr h="627319">
                <a:tc>
                  <a:txBody>
                    <a:bodyPr/>
                    <a:lstStyle/>
                    <a:p>
                      <a:r>
                        <a:rPr lang="en-GB" sz="1200" b="1"/>
                        <a:t>Non-Transparency</a:t>
                      </a:r>
                      <a:endParaRPr lang="en-GB" sz="120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The administration does not share information because no legal obligation exists.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 citizen requests access to financial accounts, but the municipality refuses, citing the absence of FOI laws. Information may be shared voluntarily but is not legally required.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879691"/>
                  </a:ext>
                </a:extLst>
              </a:tr>
              <a:tr h="627319">
                <a:tc>
                  <a:txBody>
                    <a:bodyPr/>
                    <a:lstStyle/>
                    <a:p>
                      <a:r>
                        <a:rPr lang="en-GB" sz="1200" b="1"/>
                        <a:t>Adverted Transparency</a:t>
                      </a:r>
                      <a:endParaRPr lang="en-GB" sz="120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administration intentionally hides information despite legal requirements.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 citizen requests environmental impact reports, but the municipality falsely claims the documents do not exist, deliberately concealing sensitive information.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521968"/>
                  </a:ext>
                </a:extLst>
              </a:tr>
              <a:tr h="627319">
                <a:tc>
                  <a:txBody>
                    <a:bodyPr/>
                    <a:lstStyle/>
                    <a:p>
                      <a:r>
                        <a:rPr lang="en-GB" sz="1200" b="1"/>
                        <a:t>Obstructed Transparency</a:t>
                      </a:r>
                      <a:endParaRPr lang="en-GB" sz="120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The administration misuses legal exemptions to deny access to information.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 journalist requests contracts between a municipality and a private company. The administration denies access, citing confidentiality or national security, even though these exemptions are not valid in this case.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090962"/>
                  </a:ext>
                </a:extLst>
              </a:tr>
              <a:tr h="627319">
                <a:tc>
                  <a:txBody>
                    <a:bodyPr/>
                    <a:lstStyle/>
                    <a:p>
                      <a:r>
                        <a:rPr lang="en-GB" sz="1200" b="1"/>
                        <a:t>Strained Transparency</a:t>
                      </a:r>
                      <a:endParaRPr lang="en-GB" sz="120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The administration wants to comply but lacks the resources to provide a complete response.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 citizen requests budgets from the past five years. The municipality replies it cannot process the request due to staff shortages or provides poorly scanned, unreadable documents.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480341"/>
                  </a:ext>
                </a:extLst>
              </a:tr>
              <a:tr h="627319">
                <a:tc>
                  <a:txBody>
                    <a:bodyPr/>
                    <a:lstStyle/>
                    <a:p>
                      <a:r>
                        <a:rPr lang="en-GB" sz="1200" b="1"/>
                        <a:t>Insufficient Transparency</a:t>
                      </a:r>
                      <a:endParaRPr lang="en-GB" sz="120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The information provided is incomplete or partial.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A citizen requests council meeting minutes and annexes. The municipality provides only the minutes and directs the citizen to a website with limited information, omitting key annexes.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06496"/>
                  </a:ext>
                </a:extLst>
              </a:tr>
              <a:tr h="627319">
                <a:tc>
                  <a:txBody>
                    <a:bodyPr/>
                    <a:lstStyle/>
                    <a:p>
                      <a:r>
                        <a:rPr lang="en-GB" sz="1200" b="1"/>
                        <a:t>Maximized Transparency</a:t>
                      </a:r>
                      <a:endParaRPr lang="en-GB" sz="1200"/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The administration fully complies with legal requirements, providing all requested information transparently.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 citizen requests documents on waste management decisions. The municipality promptly provides all requested documents and publishes them online for public access, ensuring full compliance with FOI laws.</a:t>
                      </a:r>
                    </a:p>
                  </a:txBody>
                  <a:tcPr marL="38982" marR="38982" marT="19491" marB="194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104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9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308E5-F614-6CA6-569E-7E52F0D3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375" y="1675227"/>
            <a:ext cx="7233249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A48C9-A8FC-E64E-8F27-0DF2DD3B6327}"/>
              </a:ext>
            </a:extLst>
          </p:cNvPr>
          <p:cNvSpPr txBox="1"/>
          <p:nvPr/>
        </p:nvSpPr>
        <p:spPr>
          <a:xfrm>
            <a:off x="9781856" y="3429000"/>
            <a:ext cx="2087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Belgian a</a:t>
            </a:r>
            <a:r>
              <a:rPr lang="en-GB" sz="1800" dirty="0"/>
              <a:t>dministration officials intentionally hides information despite legal requirements</a:t>
            </a:r>
          </a:p>
          <a:p>
            <a:pPr algn="ctr"/>
            <a:endParaRPr lang="x-none" dirty="0"/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BD601A4-5D62-DFAD-91CF-13DD4F284583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9090554" y="1693990"/>
            <a:ext cx="569259" cy="29007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0138617-D045-036B-E384-4A031BEB8802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Understanding municipal responses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5906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CE54E-FFFB-85AA-AD0A-2F65FCB4A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61" y="2018655"/>
            <a:ext cx="10905066" cy="2017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9E551-3702-3CBC-F88B-B034CC9A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74" y="4666445"/>
            <a:ext cx="11474983" cy="20174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9A7F57-3A30-0F15-A25C-87416463E956}"/>
              </a:ext>
            </a:extLst>
          </p:cNvPr>
          <p:cNvSpPr txBox="1">
            <a:spLocks/>
          </p:cNvSpPr>
          <p:nvPr/>
        </p:nvSpPr>
        <p:spPr>
          <a:xfrm>
            <a:off x="708932" y="7958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Understanding municipal responses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10951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F000-085B-CA83-9B4B-B01328F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6"/>
            <a:ext cx="10515600" cy="1325563"/>
          </a:xfrm>
        </p:spPr>
        <p:txBody>
          <a:bodyPr/>
          <a:lstStyle/>
          <a:p>
            <a:r>
              <a:rPr lang="en-GB" dirty="0"/>
              <a:t>From managing complexity to transparency </a:t>
            </a:r>
            <a:endParaRPr lang="en-B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1B1874-D661-4581-8A4E-9F9386CEB0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1306640"/>
          <a:ext cx="10043983" cy="4216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9E5955B-9A0D-DD9D-39A1-A837A4C58196}"/>
              </a:ext>
            </a:extLst>
          </p:cNvPr>
          <p:cNvSpPr txBox="1"/>
          <p:nvPr/>
        </p:nvSpPr>
        <p:spPr>
          <a:xfrm>
            <a:off x="1581665" y="5660391"/>
            <a:ext cx="2767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Cost overruns, delays, and local opposition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Risks of secrecy and lack of transparency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9FB4A-4B6A-B32C-DAEF-C180FEFAF477}"/>
              </a:ext>
            </a:extLst>
          </p:cNvPr>
          <p:cNvSpPr txBox="1"/>
          <p:nvPr/>
        </p:nvSpPr>
        <p:spPr>
          <a:xfrm>
            <a:off x="4217773" y="4886036"/>
            <a:ext cx="2615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Wicked problems and multi-actor cooperation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Transparent information exchange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B899B-79B5-A902-8D9F-FE6252DE3A9A}"/>
              </a:ext>
            </a:extLst>
          </p:cNvPr>
          <p:cNvSpPr txBox="1"/>
          <p:nvPr/>
        </p:nvSpPr>
        <p:spPr>
          <a:xfrm>
            <a:off x="6470822" y="3976103"/>
            <a:ext cx="2615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implementation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Discretion and structural barriers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A8E02-01A3-1D26-7104-F3FCD7AD6A30}"/>
              </a:ext>
            </a:extLst>
          </p:cNvPr>
          <p:cNvSpPr txBox="1"/>
          <p:nvPr/>
        </p:nvSpPr>
        <p:spPr>
          <a:xfrm>
            <a:off x="8735548" y="1893220"/>
            <a:ext cx="13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b="1" dirty="0"/>
              <a:t>TRANSACT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414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9B85-B00C-54D0-9147-B541ABA1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RTI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09AB17-0F4D-B37F-1BDB-A057678E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0565" y="961812"/>
            <a:ext cx="704426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0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ED8F-6390-FD74-4123-59192D004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Corruption Perception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E1A5-9D33-058A-507F-D2C1F9F1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78670"/>
            <a:ext cx="7188199" cy="409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44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3712-B89D-AE30-F44A-C9C150EF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74363"/>
            <a:ext cx="2831783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Transparency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2350B-6215-9648-38A4-F4CB9C920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252876"/>
            <a:ext cx="7188199" cy="43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59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4731-12DF-74AE-0CA6-3DE34104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56"/>
            <a:ext cx="10515600" cy="1325563"/>
          </a:xfrm>
        </p:spPr>
        <p:txBody>
          <a:bodyPr/>
          <a:lstStyle/>
          <a:p>
            <a:r>
              <a:rPr lang="x-none" dirty="0"/>
              <a:t>Transparency measures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24E244-7E2A-EAE2-CCB1-D5AB15AFE891}"/>
              </a:ext>
            </a:extLst>
          </p:cNvPr>
          <p:cNvGraphicFramePr>
            <a:graphicFrameLocks noGrp="1"/>
          </p:cNvGraphicFramePr>
          <p:nvPr/>
        </p:nvGraphicFramePr>
        <p:xfrm>
          <a:off x="327319" y="1529095"/>
          <a:ext cx="11636218" cy="52053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08000">
                  <a:extLst>
                    <a:ext uri="{9D8B030D-6E8A-4147-A177-3AD203B41FA5}">
                      <a16:colId xmlns:a16="http://schemas.microsoft.com/office/drawing/2014/main" val="3693409738"/>
                    </a:ext>
                  </a:extLst>
                </a:gridCol>
                <a:gridCol w="7403960">
                  <a:extLst>
                    <a:ext uri="{9D8B030D-6E8A-4147-A177-3AD203B41FA5}">
                      <a16:colId xmlns:a16="http://schemas.microsoft.com/office/drawing/2014/main" val="1759416550"/>
                    </a:ext>
                  </a:extLst>
                </a:gridCol>
                <a:gridCol w="2324258">
                  <a:extLst>
                    <a:ext uri="{9D8B030D-6E8A-4147-A177-3AD203B41FA5}">
                      <a16:colId xmlns:a16="http://schemas.microsoft.com/office/drawing/2014/main" val="2994590765"/>
                    </a:ext>
                  </a:extLst>
                </a:gridCol>
              </a:tblGrid>
              <a:tr h="23977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dirty="0">
                          <a:effectLst/>
                        </a:rPr>
                        <a:t>TRANSPARENCY MEASURE</a:t>
                      </a:r>
                    </a:p>
                  </a:txBody>
                  <a:tcPr marL="24446" marR="24446" marT="12223" marB="1222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dirty="0">
                          <a:effectLst/>
                        </a:rPr>
                        <a:t>DESCRIPTION</a:t>
                      </a:r>
                    </a:p>
                  </a:txBody>
                  <a:tcPr marL="24446" marR="24446" marT="12223" marB="12223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dirty="0">
                          <a:effectLst/>
                        </a:rPr>
                        <a:t>TOP 5 COUNTRIES</a:t>
                      </a:r>
                    </a:p>
                  </a:txBody>
                  <a:tcPr marL="24446" marR="24446" marT="12223" marB="12223" anchor="ctr"/>
                </a:tc>
                <a:extLst>
                  <a:ext uri="{0D108BD9-81ED-4DB2-BD59-A6C34878D82A}">
                    <a16:rowId xmlns:a16="http://schemas.microsoft.com/office/drawing/2014/main" val="1977192010"/>
                  </a:ext>
                </a:extLst>
              </a:tr>
              <a:tr h="158474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400" b="1" dirty="0">
                          <a:effectLst/>
                        </a:rPr>
                        <a:t>Global Right to Information Rating </a:t>
                      </a:r>
                    </a:p>
                    <a:p>
                      <a:pPr algn="ctr" fontAlgn="base"/>
                      <a:r>
                        <a:rPr lang="en-GB" sz="1400" b="1" dirty="0">
                          <a:effectLst/>
                        </a:rPr>
                        <a:t>(RTI Rating)</a:t>
                      </a:r>
                      <a:endParaRPr lang="en-GB" sz="1400" dirty="0">
                        <a:effectLst/>
                      </a:endParaRPr>
                    </a:p>
                  </a:txBody>
                  <a:tcPr marL="24446" marR="24446" marT="12223" marB="1222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GB" sz="1400" dirty="0">
                          <a:effectLst/>
                        </a:rPr>
                        <a:t>This index measures the strength of </a:t>
                      </a:r>
                      <a:r>
                        <a:rPr lang="en-GB" sz="1400" b="1" dirty="0">
                          <a:effectLst/>
                        </a:rPr>
                        <a:t>legal frameworks for the right to information </a:t>
                      </a:r>
                      <a:r>
                        <a:rPr lang="en-GB" sz="1400" dirty="0">
                          <a:effectLst/>
                        </a:rPr>
                        <a:t>across the world. 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Afghanistan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Mexico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Serbia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Sri Lanka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Slovenia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013492546"/>
                  </a:ext>
                </a:extLst>
              </a:tr>
              <a:tr h="158474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400" b="1" dirty="0">
                          <a:effectLst/>
                        </a:rPr>
                        <a:t>Corruption Perceptions Index </a:t>
                      </a:r>
                    </a:p>
                    <a:p>
                      <a:pPr algn="ctr" fontAlgn="base"/>
                      <a:r>
                        <a:rPr lang="en-GB" sz="1400" b="1" dirty="0">
                          <a:effectLst/>
                        </a:rPr>
                        <a:t>(CPI)</a:t>
                      </a:r>
                      <a:endParaRPr lang="en-GB" sz="1400" dirty="0">
                        <a:effectLst/>
                      </a:endParaRPr>
                    </a:p>
                  </a:txBody>
                  <a:tcPr marL="24446" marR="24446" marT="12223" marB="1222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GB" sz="1400" dirty="0">
                          <a:effectLst/>
                        </a:rPr>
                        <a:t>Created by Transparency International, the CPI assesses </a:t>
                      </a:r>
                      <a:r>
                        <a:rPr lang="en-GB" sz="1400" b="1" dirty="0">
                          <a:effectLst/>
                        </a:rPr>
                        <a:t>public sector corruption perceptions</a:t>
                      </a:r>
                      <a:r>
                        <a:rPr lang="en-GB" sz="1400" dirty="0">
                          <a:effectLst/>
                        </a:rPr>
                        <a:t> across the world. It aggregates data from a variety of sources reflecting the opinions of experts and businesspeople on the level of corruption in a country.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Denmark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Finland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New Zealand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Norway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Singapore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55503934"/>
                  </a:ext>
                </a:extLst>
              </a:tr>
              <a:tr h="158474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400" b="1" dirty="0">
                          <a:effectLst/>
                        </a:rPr>
                        <a:t>Government Transparency Index </a:t>
                      </a:r>
                    </a:p>
                    <a:p>
                      <a:pPr algn="ctr" fontAlgn="base"/>
                      <a:r>
                        <a:rPr lang="en-GB" sz="1400" b="1" dirty="0">
                          <a:effectLst/>
                        </a:rPr>
                        <a:t>(T-Index)</a:t>
                      </a:r>
                      <a:endParaRPr lang="en-GB" sz="1400" dirty="0">
                        <a:effectLst/>
                      </a:endParaRPr>
                    </a:p>
                  </a:txBody>
                  <a:tcPr marL="24446" marR="24446" marT="12223" marB="1222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GB" sz="1400" dirty="0">
                          <a:effectLst/>
                        </a:rPr>
                        <a:t>Developed by The European Research Centre for Anticorruption and State-building (ERCAS), the T-Index assesses government transparency based on various transparency services, encompassing both </a:t>
                      </a:r>
                      <a:r>
                        <a:rPr lang="en-GB" sz="1400" b="1" dirty="0">
                          <a:effectLst/>
                        </a:rPr>
                        <a:t>de jure </a:t>
                      </a:r>
                      <a:r>
                        <a:rPr lang="en-GB" sz="1400" dirty="0">
                          <a:effectLst/>
                        </a:rPr>
                        <a:t>(legal commitments) and </a:t>
                      </a:r>
                      <a:r>
                        <a:rPr lang="en-GB" sz="1400" b="1" dirty="0">
                          <a:effectLst/>
                        </a:rPr>
                        <a:t>de facto </a:t>
                      </a:r>
                      <a:r>
                        <a:rPr lang="en-GB" sz="1400" dirty="0">
                          <a:effectLst/>
                        </a:rPr>
                        <a:t>(actual practices) aspects of transparency. It measures computer-mediated transparency, representing the availability of public data.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Slovak Republic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France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Estonia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Croatia</a:t>
                      </a:r>
                    </a:p>
                    <a:p>
                      <a:pPr marL="342900" indent="-342900" algn="l" fontAlgn="base">
                        <a:buAutoNum type="arabicPeriod"/>
                      </a:pPr>
                      <a:r>
                        <a:rPr lang="en-GB" sz="1400" dirty="0">
                          <a:effectLst/>
                        </a:rPr>
                        <a:t>Lithuania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72409208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598670F-4A98-F597-06F5-9DDE4A830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537" y="1366568"/>
            <a:ext cx="378334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7537E8-AD4B-3C45-A588-F9E3CE11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609" y="389678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Government transparency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33D576-CE9B-924B-86BB-23BA09BD49AA}"/>
              </a:ext>
            </a:extLst>
          </p:cNvPr>
          <p:cNvSpPr txBox="1"/>
          <p:nvPr/>
        </p:nvSpPr>
        <p:spPr>
          <a:xfrm>
            <a:off x="127322" y="2048021"/>
            <a:ext cx="6273478" cy="4676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77875" indent="-285750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Government transparency refers to the practice of making the government's actions, decisions, and governance processes accessible to the public</a:t>
            </a:r>
          </a:p>
          <a:p>
            <a:pPr marL="777875" indent="-285750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Transparency strengthens:</a:t>
            </a:r>
          </a:p>
          <a:p>
            <a:pPr marL="1406525" lvl="1" indent="-457200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  <a:buFont typeface="+mj-lt"/>
              <a:buAutoNum type="alphaLcParenR"/>
            </a:pPr>
            <a:r>
              <a:rPr lang="en-US" sz="2000" b="1" dirty="0"/>
              <a:t>Democratic institutions</a:t>
            </a:r>
          </a:p>
          <a:p>
            <a:pPr marL="1406525" lvl="2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</a:pPr>
            <a:r>
              <a:rPr lang="en-US" sz="1900" dirty="0"/>
              <a:t>Reduction of information asymmetries between citizens (principals) and public officials (agents), improving accountability and trust in government (e.g. Lupia &amp; McCubbins (1998)</a:t>
            </a:r>
          </a:p>
          <a:p>
            <a:pPr marL="1406525" lvl="1" indent="-457200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  <a:buFont typeface="+mj-lt"/>
              <a:buAutoNum type="alphaLcParenR"/>
            </a:pPr>
            <a:r>
              <a:rPr lang="en-US" sz="2000" b="1" dirty="0"/>
              <a:t>Market institutions </a:t>
            </a:r>
          </a:p>
          <a:p>
            <a:pPr marL="1406525" lvl="2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</a:pPr>
            <a:r>
              <a:rPr lang="en-US" sz="1900" dirty="0"/>
              <a:t>In welfare economics, perfect information enables optimal decisions and efficient resource allocation, leading to a stable market equilibrium </a:t>
            </a:r>
            <a:r>
              <a:rPr lang="en-GB" dirty="0"/>
              <a:t>(e.g. Smith, 1776; Walras, 1874; Pareto, 1896)</a:t>
            </a:r>
          </a:p>
          <a:p>
            <a:pPr marL="1406525" lvl="2" algn="just">
              <a:lnSpc>
                <a:spcPct val="90000"/>
              </a:lnSpc>
              <a:spcAft>
                <a:spcPts val="1200"/>
              </a:spcAft>
              <a:buClr>
                <a:srgbClr val="155290"/>
              </a:buClr>
            </a:pPr>
            <a:endParaRPr lang="en-US" sz="1900" dirty="0"/>
          </a:p>
        </p:txBody>
      </p:sp>
      <p:pic>
        <p:nvPicPr>
          <p:cNvPr id="3" name="Picture 2" descr="Out of the box">
            <a:extLst>
              <a:ext uri="{FF2B5EF4-FFF2-40B4-BE49-F238E27FC236}">
                <a16:creationId xmlns:a16="http://schemas.microsoft.com/office/drawing/2014/main" id="{E4F1B8DA-BCA7-0218-CEB5-47FD0A9F2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717606"/>
            <a:ext cx="4788505" cy="269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96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84A07-BB37-15C2-BB42-2F100437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 noProof="0"/>
              <a:t>FOI laws as policy tools for information disclosure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0A57-045D-9581-D35B-7DAC8C203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254" y="502920"/>
            <a:ext cx="7549703" cy="3027358"/>
          </a:xfrm>
        </p:spPr>
        <p:txBody>
          <a:bodyPr anchor="ctr">
            <a:normAutofit/>
          </a:bodyPr>
          <a:lstStyle/>
          <a:p>
            <a:r>
              <a:rPr lang="en-US" sz="1900" b="1" noProof="0" dirty="0"/>
              <a:t>Procedural tools </a:t>
            </a:r>
            <a:r>
              <a:rPr lang="en-US" sz="1900" noProof="0" dirty="0"/>
              <a:t>that grant </a:t>
            </a:r>
            <a:r>
              <a:rPr lang="en-US" sz="1900" b="1" noProof="0" dirty="0"/>
              <a:t>citizens</a:t>
            </a:r>
            <a:r>
              <a:rPr lang="en-US" sz="1900" noProof="0" dirty="0"/>
              <a:t> the right to access government-held information and require </a:t>
            </a:r>
            <a:r>
              <a:rPr lang="en-US" sz="1900" b="1" noProof="0" dirty="0"/>
              <a:t>public officials </a:t>
            </a:r>
            <a:r>
              <a:rPr lang="en-US" sz="1900" noProof="0" dirty="0"/>
              <a:t>to disclose it (Howlett, 2009)</a:t>
            </a:r>
          </a:p>
          <a:p>
            <a:r>
              <a:rPr lang="en-US" sz="1900" noProof="0" dirty="0"/>
              <a:t>Policy outcomes : lower corruption (e.g. </a:t>
            </a:r>
            <a:r>
              <a:rPr lang="en-US" sz="1900" dirty="0" err="1"/>
              <a:t>Žuffová</a:t>
            </a:r>
            <a:r>
              <a:rPr lang="en-US" sz="1900" dirty="0"/>
              <a:t>, 2020)</a:t>
            </a:r>
            <a:r>
              <a:rPr lang="en-BE" sz="1900" dirty="0"/>
              <a:t> </a:t>
            </a:r>
            <a:r>
              <a:rPr lang="en-US" sz="1900" dirty="0"/>
              <a:t>,</a:t>
            </a:r>
            <a:r>
              <a:rPr lang="en-US" sz="1900" noProof="0" dirty="0"/>
              <a:t> better public trust and participation (Hood &amp; Heald, 2006; Rodriguez et al., 2023)</a:t>
            </a:r>
          </a:p>
          <a:p>
            <a:r>
              <a:rPr lang="en-GB" sz="1900" dirty="0"/>
              <a:t>Unpacking the functioning of policy tools by examining the relationship between activators, mechanisms, outputs, and outcomes (Capano &amp; Howlett, 2021).</a:t>
            </a:r>
          </a:p>
          <a:p>
            <a:pPr marL="0" indent="0">
              <a:buNone/>
            </a:pPr>
            <a:endParaRPr lang="en-US" sz="1900" noProof="0" dirty="0"/>
          </a:p>
          <a:p>
            <a:endParaRPr lang="en-US" sz="1900" noProof="0" dirty="0"/>
          </a:p>
        </p:txBody>
      </p:sp>
      <p:pic>
        <p:nvPicPr>
          <p:cNvPr id="7" name="Picture 6" descr="A black background with white gears&#10;&#10;AI-generated content may be incorrect.">
            <a:extLst>
              <a:ext uri="{FF2B5EF4-FFF2-40B4-BE49-F238E27FC236}">
                <a16:creationId xmlns:a16="http://schemas.microsoft.com/office/drawing/2014/main" id="{A07CF950-7D00-32C5-F5BB-C2B3011C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5" y="3033012"/>
            <a:ext cx="10917936" cy="38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800B0-4517-99BF-E830-24B7F534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Adoption of FOI laws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894E997F-356B-BB17-978E-CFA18BA4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1258"/>
            <a:ext cx="10905066" cy="4062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9E4BB-36B9-75FA-7EC2-14D389642B18}"/>
              </a:ext>
            </a:extLst>
          </p:cNvPr>
          <p:cNvSpPr txBox="1"/>
          <p:nvPr/>
        </p:nvSpPr>
        <p:spPr>
          <a:xfrm>
            <a:off x="556533" y="6029867"/>
            <a:ext cx="1121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Governments frequently fail to comply with their own FOI legislation when responding to citizen requests, leading to low </a:t>
            </a:r>
            <a:r>
              <a:rPr lang="en-GB" i="1" dirty="0"/>
              <a:t>de facto</a:t>
            </a:r>
            <a:r>
              <a:rPr lang="en-GB" dirty="0"/>
              <a:t> compliance rates (Michener et al., 2021)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01279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1E0ED-0BA0-3FD1-44B8-F2D6E827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 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295FA-88C3-A911-C205-202A9F53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28" y="1675227"/>
            <a:ext cx="8290944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7D6DC-207C-4659-76D1-85D0C7BDA123}"/>
              </a:ext>
            </a:extLst>
          </p:cNvPr>
          <p:cNvSpPr txBox="1"/>
          <p:nvPr/>
        </p:nvSpPr>
        <p:spPr>
          <a:xfrm>
            <a:off x="556532" y="6091197"/>
            <a:ext cx="1048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2000" dirty="0"/>
              <a:t>”Adopting regulation (de jure compliance) may not equate to responsiveness to citizens in practice (de facto compliance)” (Michener and Nichter, 2022: 39) </a:t>
            </a:r>
          </a:p>
        </p:txBody>
      </p:sp>
    </p:spTree>
    <p:extLst>
      <p:ext uri="{BB962C8B-B14F-4D97-AF65-F5344CB8AC3E}">
        <p14:creationId xmlns:p14="http://schemas.microsoft.com/office/powerpoint/2010/main" val="408572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3E306-770C-B7AA-4950-C2D5CF7F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6147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Seizing the implementation gap</a:t>
            </a:r>
            <a:endParaRPr lang="en-US" altLang="en-BE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F03431-D5FC-00F2-A365-401C59126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255" y="457200"/>
            <a:ext cx="7857744" cy="25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 implementation gap emerges in practice, at the </a:t>
            </a:r>
            <a:r>
              <a:rPr kumimoji="0" lang="en-US" altLang="en-BE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point of interaction 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between citizens requesting information and public officers responding</a:t>
            </a:r>
            <a:endParaRPr lang="en-US" altLang="en-BE" dirty="0">
              <a:latin typeface="+mn-lt"/>
            </a:endParaRPr>
          </a:p>
          <a:p>
            <a:pPr marL="742950" lvl="1" indent="-228600"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BE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Evaluation question 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 </a:t>
            </a:r>
            <a:r>
              <a:rPr kumimoji="0" lang="en-US" altLang="en-BE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To what extent do public officers disclose the information requested by citizens?</a:t>
            </a:r>
          </a:p>
          <a:p>
            <a:pPr marL="28575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To capture it, we need </a:t>
            </a:r>
            <a:r>
              <a:rPr kumimoji="0" lang="en-US" altLang="en-BE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real-life data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</a:t>
            </a:r>
          </a:p>
          <a:p>
            <a:pPr marL="800100" lvl="1" indent="-228600" eaLnBrk="1" hangingPunct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BE" dirty="0">
                <a:latin typeface="+mn-lt"/>
              </a:rPr>
              <a:t>FOI o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pen-data platforms documenting actual exchanges between citizens and PA (e.g. </a:t>
            </a:r>
            <a:r>
              <a:rPr kumimoji="0" lang="en-US" altLang="en-BE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Trautendorfer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et al., 2024) </a:t>
            </a:r>
          </a:p>
          <a:p>
            <a:pPr marL="800100" lvl="1" indent="-228600" eaLnBrk="1" hangingPunct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BE" dirty="0">
                <a:latin typeface="+mn-lt"/>
              </a:rPr>
              <a:t>Field experiments activating citizen–PA interactions </a:t>
            </a:r>
            <a:r>
              <a:rPr lang="en-BE" dirty="0">
                <a:solidFill>
                  <a:schemeClr val="dk1"/>
                </a:solidFill>
                <a:latin typeface="+mn-lt"/>
              </a:rPr>
              <a:t>(e.g. Cuillier, 2010)</a:t>
            </a:r>
            <a:endParaRPr lang="en-BE" dirty="0">
              <a:latin typeface="+mn-lt"/>
            </a:endParaRPr>
          </a:p>
        </p:txBody>
      </p:sp>
      <p:pic>
        <p:nvPicPr>
          <p:cNvPr id="26" name="Picture 25" descr="A black background with white gears&#10;&#10;AI-generated content may be incorrect.">
            <a:extLst>
              <a:ext uri="{FF2B5EF4-FFF2-40B4-BE49-F238E27FC236}">
                <a16:creationId xmlns:a16="http://schemas.microsoft.com/office/drawing/2014/main" id="{252E9A25-ABC9-4B0A-A3C9-400089C8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48" y="3390580"/>
            <a:ext cx="10171483" cy="356002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7184735-9D4B-52DA-8A6C-66AEDFE47772}"/>
              </a:ext>
            </a:extLst>
          </p:cNvPr>
          <p:cNvSpPr/>
          <p:nvPr/>
        </p:nvSpPr>
        <p:spPr>
          <a:xfrm>
            <a:off x="2090158" y="3080027"/>
            <a:ext cx="6482979" cy="3367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5F8877D-65AE-A603-8595-141DFF15A36B}"/>
              </a:ext>
            </a:extLst>
          </p:cNvPr>
          <p:cNvSpPr/>
          <p:nvPr/>
        </p:nvSpPr>
        <p:spPr>
          <a:xfrm>
            <a:off x="5832389" y="3842951"/>
            <a:ext cx="877330" cy="54369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DC32B-76F8-2400-362C-878C4D0BC938}"/>
              </a:ext>
            </a:extLst>
          </p:cNvPr>
          <p:cNvSpPr txBox="1"/>
          <p:nvPr/>
        </p:nvSpPr>
        <p:spPr>
          <a:xfrm>
            <a:off x="8583152" y="2851971"/>
            <a:ext cx="3090513" cy="10772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BE" sz="1600" dirty="0"/>
              <a:t>Bureaucratic </a:t>
            </a:r>
          </a:p>
          <a:p>
            <a:pPr algn="ctr"/>
            <a:r>
              <a:rPr lang="en-GB" sz="1600" dirty="0"/>
              <a:t>D</a:t>
            </a:r>
            <a:r>
              <a:rPr lang="en-BE" sz="1600" dirty="0"/>
              <a:t>iscrestion</a:t>
            </a:r>
          </a:p>
          <a:p>
            <a:pPr algn="ctr"/>
            <a:r>
              <a:rPr lang="en-BE" sz="1600" dirty="0"/>
              <a:t>(e.g. </a:t>
            </a:r>
            <a:r>
              <a:rPr lang="en-GB" sz="1600" dirty="0"/>
              <a:t>Ejiogu et al., 2019; Wilson, 2015)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7AEBD-1C72-35EF-7038-B32796EC5EF0}"/>
              </a:ext>
            </a:extLst>
          </p:cNvPr>
          <p:cNvCxnSpPr>
            <a:cxnSpLocks/>
            <a:stCxn id="4" idx="6"/>
            <a:endCxn id="5" idx="1"/>
          </p:cNvCxnSpPr>
          <p:nvPr/>
        </p:nvCxnSpPr>
        <p:spPr>
          <a:xfrm flipV="1">
            <a:off x="6709719" y="3390580"/>
            <a:ext cx="1873433" cy="724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83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68FB-2EB8-1A3D-652A-177D56306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712A-DD84-F43B-8DAC-957EB15F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06147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Seizing the implementation gap</a:t>
            </a:r>
            <a:endParaRPr lang="en-US" altLang="en-BE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229799A-A5D5-77F2-1183-FD823440C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255" y="457200"/>
            <a:ext cx="7857744" cy="25759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 implementation gap emerges in practice, at the </a:t>
            </a:r>
            <a:r>
              <a:rPr kumimoji="0" lang="en-US" altLang="en-BE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point of interaction 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between citizens requesting information and public officers responding</a:t>
            </a:r>
            <a:endParaRPr lang="en-US" altLang="en-BE" dirty="0">
              <a:latin typeface="+mn-lt"/>
            </a:endParaRPr>
          </a:p>
          <a:p>
            <a:pPr marL="742950" lvl="1" indent="-228600"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kumimoji="0" lang="en-US" altLang="en-BE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Evaluation question 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 </a:t>
            </a:r>
            <a:r>
              <a:rPr kumimoji="0" lang="en-US" altLang="en-BE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To what extent do public officers disclose the information requested by citizens?</a:t>
            </a:r>
          </a:p>
          <a:p>
            <a:pPr marL="28575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To capture it, we need </a:t>
            </a:r>
            <a:r>
              <a:rPr kumimoji="0" lang="en-US" altLang="en-BE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real-life data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</a:t>
            </a:r>
          </a:p>
          <a:p>
            <a:pPr marL="800100" lvl="1" indent="-228600" eaLnBrk="1" hangingPunct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BE" dirty="0">
                <a:latin typeface="+mn-lt"/>
              </a:rPr>
              <a:t>FOI o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pen-data platforms documenting actual exchanges between citizens and PA (e.g. </a:t>
            </a:r>
            <a:r>
              <a:rPr kumimoji="0" lang="en-US" altLang="en-BE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Trautendorfer</a:t>
            </a:r>
            <a:r>
              <a:rPr kumimoji="0" lang="en-US" altLang="en-BE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et al., 2024) </a:t>
            </a:r>
          </a:p>
          <a:p>
            <a:pPr marL="800100" lvl="1" indent="-228600" eaLnBrk="1" hangingPunct="1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en-BE" dirty="0">
                <a:latin typeface="+mn-lt"/>
              </a:rPr>
              <a:t>Field experiments activating citizen–PA interactions </a:t>
            </a:r>
            <a:r>
              <a:rPr lang="en-BE" dirty="0">
                <a:solidFill>
                  <a:schemeClr val="dk1"/>
                </a:solidFill>
                <a:latin typeface="+mn-lt"/>
              </a:rPr>
              <a:t>(e.g. Cuillier, 2010)</a:t>
            </a:r>
            <a:endParaRPr lang="en-BE" dirty="0">
              <a:latin typeface="+mn-lt"/>
            </a:endParaRPr>
          </a:p>
        </p:txBody>
      </p:sp>
      <p:pic>
        <p:nvPicPr>
          <p:cNvPr id="26" name="Picture 25" descr="A black background with white gears&#10;&#10;AI-generated content may be incorrect.">
            <a:extLst>
              <a:ext uri="{FF2B5EF4-FFF2-40B4-BE49-F238E27FC236}">
                <a16:creationId xmlns:a16="http://schemas.microsoft.com/office/drawing/2014/main" id="{2B72C5AB-1140-C515-AEF5-AF13149E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48" y="3390580"/>
            <a:ext cx="10171483" cy="356002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C5F6812-9678-96FC-E8E4-2A1D35A4ECF0}"/>
              </a:ext>
            </a:extLst>
          </p:cNvPr>
          <p:cNvSpPr/>
          <p:nvPr/>
        </p:nvSpPr>
        <p:spPr>
          <a:xfrm>
            <a:off x="2090158" y="3080027"/>
            <a:ext cx="6482979" cy="3367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2E4F3A-440F-C386-3244-285AE7DBBA81}"/>
              </a:ext>
            </a:extLst>
          </p:cNvPr>
          <p:cNvSpPr txBox="1"/>
          <p:nvPr/>
        </p:nvSpPr>
        <p:spPr>
          <a:xfrm>
            <a:off x="242760" y="1665644"/>
            <a:ext cx="3958462" cy="14003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dirty="0"/>
              <a:t>Field experiment </a:t>
            </a:r>
          </a:p>
          <a:p>
            <a:pPr algn="ctr"/>
            <a:r>
              <a:rPr lang="en-GB" sz="1600" dirty="0"/>
              <a:t>Submitting FOI requests to public administrations, observing their responses, and systematically modifying content to gauge their impact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5D40A4-A927-F431-D09C-AA7EE955B41B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flipH="1" flipV="1">
            <a:off x="2221991" y="3066027"/>
            <a:ext cx="1117825" cy="5962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960CB38-E956-10CD-002B-F4DB3CF27106}"/>
              </a:ext>
            </a:extLst>
          </p:cNvPr>
          <p:cNvSpPr/>
          <p:nvPr/>
        </p:nvSpPr>
        <p:spPr>
          <a:xfrm>
            <a:off x="5832389" y="3842951"/>
            <a:ext cx="877330" cy="54369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BB5A5-0E37-2BFA-9080-0D3469DD1BE7}"/>
              </a:ext>
            </a:extLst>
          </p:cNvPr>
          <p:cNvSpPr txBox="1"/>
          <p:nvPr/>
        </p:nvSpPr>
        <p:spPr>
          <a:xfrm>
            <a:off x="8336993" y="3190442"/>
            <a:ext cx="1363387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BE" sz="1600" dirty="0"/>
              <a:t>Bureaucratic </a:t>
            </a:r>
          </a:p>
          <a:p>
            <a:pPr algn="ctr"/>
            <a:r>
              <a:rPr lang="en-BE" sz="1600" dirty="0"/>
              <a:t>discrestion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9EE5DB-4A58-06BE-BCF7-26AF234B0E60}"/>
              </a:ext>
            </a:extLst>
          </p:cNvPr>
          <p:cNvCxnSpPr/>
          <p:nvPr/>
        </p:nvCxnSpPr>
        <p:spPr>
          <a:xfrm flipV="1">
            <a:off x="6709719" y="3482830"/>
            <a:ext cx="1627274" cy="631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0BFC0E4-38A8-8E13-C205-3C74F8CD2E76}"/>
              </a:ext>
            </a:extLst>
          </p:cNvPr>
          <p:cNvSpPr/>
          <p:nvPr/>
        </p:nvSpPr>
        <p:spPr>
          <a:xfrm>
            <a:off x="2949465" y="3662290"/>
            <a:ext cx="780702" cy="44015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47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2414</Words>
  <Application>Microsoft Macintosh PowerPoint</Application>
  <PresentationFormat>Widescreen</PresentationFormat>
  <Paragraphs>324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TRANSACT: civil society and academia</vt:lpstr>
      <vt:lpstr>Outline of the presentation</vt:lpstr>
      <vt:lpstr> Government transparency</vt:lpstr>
      <vt:lpstr>FOI laws as policy tools for information disclosure</vt:lpstr>
      <vt:lpstr>Adoption of FOI laws</vt:lpstr>
      <vt:lpstr>Implementation gap</vt:lpstr>
      <vt:lpstr>Seizing the implementation gap</vt:lpstr>
      <vt:lpstr>Seizing the implementation gap</vt:lpstr>
      <vt:lpstr>Field expetiments and FOI implementation </vt:lpstr>
      <vt:lpstr>Field experiments and FOI implementation </vt:lpstr>
      <vt:lpstr>FOI laws in Belgium</vt:lpstr>
      <vt:lpstr>A citizen science project</vt:lpstr>
      <vt:lpstr>Evaluation questions and field experiment in Belgium </vt:lpstr>
      <vt:lpstr>Experimental plan</vt:lpstr>
      <vt:lpstr>Document for FOI request</vt:lpstr>
      <vt:lpstr>E-mail writing, sending and coding </vt:lpstr>
      <vt:lpstr>Results</vt:lpstr>
      <vt:lpstr>Results</vt:lpstr>
      <vt:lpstr>Results</vt:lpstr>
      <vt:lpstr>Key takeways : effectiveness of FOI implementation</vt:lpstr>
      <vt:lpstr>Key takeways : effectiveness of FOI implementation</vt:lpstr>
      <vt:lpstr>Key takeways : effectiveness of FOI implementation</vt:lpstr>
      <vt:lpstr>Key takeways and future research</vt:lpstr>
      <vt:lpstr>Next steps in TRANSACT </vt:lpstr>
      <vt:lpstr>Thank you for your attention  giovanni.esposito@ulb.be</vt:lpstr>
      <vt:lpstr>Inferential statistics</vt:lpstr>
      <vt:lpstr>Back up slides </vt:lpstr>
      <vt:lpstr>Participant observation</vt:lpstr>
      <vt:lpstr>Understanding municipal responses</vt:lpstr>
      <vt:lpstr>PowerPoint Presentation</vt:lpstr>
      <vt:lpstr>PowerPoint Presentation</vt:lpstr>
      <vt:lpstr>From managing complexity to transparency </vt:lpstr>
      <vt:lpstr>RTI index</vt:lpstr>
      <vt:lpstr>Corruption Perception Index</vt:lpstr>
      <vt:lpstr>Transparency Index</vt:lpstr>
      <vt:lpstr>Transparency measures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ESPOSITO Giovanni</dc:creator>
  <cp:lastModifiedBy>Esposito Giovanni</cp:lastModifiedBy>
  <cp:revision>77</cp:revision>
  <dcterms:created xsi:type="dcterms:W3CDTF">2025-09-30T08:01:48Z</dcterms:created>
  <dcterms:modified xsi:type="dcterms:W3CDTF">2025-10-14T15:19:08Z</dcterms:modified>
</cp:coreProperties>
</file>